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 id="2147483689"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90"/>
    <p:restoredTop sz="94485"/>
  </p:normalViewPr>
  <p:slideViewPr>
    <p:cSldViewPr snapToGrid="0" snapToObjects="1">
      <p:cViewPr varScale="1">
        <p:scale>
          <a:sx n="141" d="100"/>
          <a:sy n="141" d="100"/>
        </p:scale>
        <p:origin x="1098" y="114"/>
      </p:cViewPr>
      <p:guideLst>
        <p:guide orient="horz" pos="1620"/>
        <p:guide pos="2880"/>
      </p:guideLst>
    </p:cSldViewPr>
  </p:slideViewPr>
  <p:notesTextViewPr>
    <p:cViewPr>
      <p:scale>
        <a:sx n="1" d="1"/>
        <a:sy n="1" d="1"/>
      </p:scale>
      <p:origin x="0" y="0"/>
    </p:cViewPr>
  </p:notesTextViewPr>
  <p:notesViewPr>
    <p:cSldViewPr snapToGrid="0" snapToObjects="1">
      <p:cViewPr varScale="1">
        <p:scale>
          <a:sx n="95" d="100"/>
          <a:sy n="95" d="100"/>
        </p:scale>
        <p:origin x="3720"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66238017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2"/>
              </a:buClr>
              <a:buSzPct val="25000"/>
              <a:buFont typeface="Arial"/>
              <a:buNone/>
            </a:pPr>
            <a:r>
              <a:rPr lang="en" sz="1100" b="0" i="0" u="none" strike="noStrike" cap="none" dirty="0">
                <a:solidFill>
                  <a:schemeClr val="dk2"/>
                </a:solidFill>
                <a:latin typeface="+mn-lt"/>
                <a:ea typeface="Arial"/>
                <a:cs typeface="Arial"/>
                <a:sym typeface="Arial"/>
              </a:rPr>
              <a:t>Note from Chuck.  If you are using these materials, you can remove the UM logo and replace it with your own, but please retain the CC-BY logo on the first page as well as retain the </a:t>
            </a:r>
            <a:r>
              <a:rPr lang="en-US" sz="1100" b="0" i="0" u="none" strike="noStrike" cap="none" dirty="0">
                <a:solidFill>
                  <a:schemeClr val="dk2"/>
                </a:solidFill>
                <a:latin typeface="+mn-lt"/>
                <a:ea typeface="Arial"/>
                <a:cs typeface="Arial"/>
                <a:sym typeface="Arial"/>
              </a:rPr>
              <a:t>acknowledgement </a:t>
            </a:r>
            <a:r>
              <a:rPr lang="en" sz="1100" b="0" i="0" u="none" strike="noStrike" cap="none" dirty="0">
                <a:solidFill>
                  <a:schemeClr val="dk2"/>
                </a:solidFill>
                <a:latin typeface="+mn-lt"/>
                <a:ea typeface="Arial"/>
                <a:cs typeface="Arial"/>
                <a:sym typeface="Arial"/>
              </a:rPr>
              <a:t>page</a:t>
            </a:r>
            <a:r>
              <a:rPr lang="en-US" sz="1100" b="0" i="0" u="none" strike="noStrike" cap="none" dirty="0">
                <a:solidFill>
                  <a:schemeClr val="dk2"/>
                </a:solidFill>
                <a:latin typeface="+mn-lt"/>
                <a:ea typeface="Arial"/>
                <a:cs typeface="Arial"/>
                <a:sym typeface="Arial"/>
              </a:rPr>
              <a:t>(s) at the end</a:t>
            </a:r>
            <a:r>
              <a:rPr lang="en" sz="1100" b="0" i="0" u="none" strike="noStrike" cap="none">
                <a:solidFill>
                  <a:schemeClr val="dk2"/>
                </a:solidFill>
                <a:latin typeface="+mn-lt"/>
                <a:ea typeface="Arial"/>
                <a:cs typeface="Arial"/>
                <a:sym typeface="Arial"/>
              </a:rPr>
              <a:t>.</a:t>
            </a:r>
            <a:endParaRPr lang="en" sz="1100" b="0" i="0" u="none" strike="noStrike" cap="none" dirty="0">
              <a:solidFill>
                <a:schemeClr val="dk2"/>
              </a:solidFill>
              <a:latin typeface="+mn-lt"/>
              <a:ea typeface="Arial"/>
              <a:cs typeface="Arial"/>
              <a:sym typeface="Arial"/>
            </a:endParaRPr>
          </a:p>
        </p:txBody>
      </p:sp>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39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4342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5069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5" name="Shape 2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6267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8473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4007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48" name="Shape 2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9718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73" name="Shape 2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486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81" name="Shape 2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3095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88" name="Shape 2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0016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0323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3" name="Shape 143"/>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2000" b="0" i="0" u="none" strike="noStrike" cap="none">
                <a:latin typeface="Merriweather Sans"/>
                <a:ea typeface="Merriweather Sans"/>
                <a:cs typeface="Merriweather Sans"/>
                <a:sym typeface="Merriweather Sans"/>
              </a:rPr>
              <a:t>We will call my approach "Personal Data Mining" – mostly focused on getting better as Python Programmers.</a:t>
            </a:r>
          </a:p>
        </p:txBody>
      </p:sp>
    </p:spTree>
    <p:extLst>
      <p:ext uri="{BB962C8B-B14F-4D97-AF65-F5344CB8AC3E}">
        <p14:creationId xmlns:p14="http://schemas.microsoft.com/office/powerpoint/2010/main" val="648717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370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9610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9208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785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3159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4429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Ope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650081" y="864394"/>
            <a:ext cx="7836694" cy="1735931"/>
          </a:xfrm>
          <a:prstGeom prst="rect">
            <a:avLst/>
          </a:prstGeom>
          <a:noFill/>
          <a:ln>
            <a:noFill/>
          </a:ln>
        </p:spPr>
        <p:txBody>
          <a:bodyPr lIns="91425" tIns="91425" rIns="91425" bIns="91425" anchor="b"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257175" lvl="5" algn="ctr" rtl="0">
              <a:spcBef>
                <a:spcPts val="0"/>
              </a:spcBef>
              <a:spcAft>
                <a:spcPts val="0"/>
              </a:spcAft>
              <a:defRPr/>
            </a:lvl6pPr>
            <a:lvl7pPr marL="514350" lvl="6" algn="ctr" rtl="0">
              <a:spcBef>
                <a:spcPts val="0"/>
              </a:spcBef>
              <a:spcAft>
                <a:spcPts val="0"/>
              </a:spcAft>
              <a:defRPr/>
            </a:lvl7pPr>
            <a:lvl8pPr marL="771525" lvl="7" algn="ctr" rtl="0">
              <a:spcBef>
                <a:spcPts val="0"/>
              </a:spcBef>
              <a:spcAft>
                <a:spcPts val="0"/>
              </a:spcAft>
              <a:defRPr/>
            </a:lvl8pPr>
            <a:lvl9pPr marL="1028700" lvl="8" algn="ctr" rtl="0">
              <a:spcBef>
                <a:spcPts val="0"/>
              </a:spcBef>
              <a:spcAft>
                <a:spcPts val="0"/>
              </a:spcAft>
              <a:defRPr/>
            </a:lvl9pPr>
          </a:lstStyle>
          <a:p>
            <a:endParaRPr dirty="0"/>
          </a:p>
        </p:txBody>
      </p:sp>
      <p:sp>
        <p:nvSpPr>
          <p:cNvPr id="40" name="Shape 40"/>
          <p:cNvSpPr txBox="1">
            <a:spLocks noGrp="1"/>
          </p:cNvSpPr>
          <p:nvPr>
            <p:ph type="body" idx="1"/>
          </p:nvPr>
        </p:nvSpPr>
        <p:spPr>
          <a:xfrm>
            <a:off x="650081" y="2650331"/>
            <a:ext cx="7836694" cy="592931"/>
          </a:xfrm>
          <a:prstGeom prst="rect">
            <a:avLst/>
          </a:prstGeom>
          <a:noFill/>
          <a:ln>
            <a:noFill/>
          </a:ln>
        </p:spPr>
        <p:txBody>
          <a:bodyPr lIns="91425" tIns="91425" rIns="91425" bIns="91425" anchor="t" anchorCtr="0"/>
          <a:lstStyle>
            <a:lvl1pPr marL="192881" lvl="0" indent="-192881" algn="ctr" rtl="0">
              <a:spcBef>
                <a:spcPts val="0"/>
              </a:spcBef>
              <a:spcAft>
                <a:spcPts val="0"/>
              </a:spcAft>
              <a:defRPr/>
            </a:lvl1pPr>
            <a:lvl2pPr marL="417909" lvl="1" indent="-160734" algn="ctr" rtl="0">
              <a:spcBef>
                <a:spcPts val="0"/>
              </a:spcBef>
              <a:spcAft>
                <a:spcPts val="0"/>
              </a:spcAft>
              <a:defRPr/>
            </a:lvl2pPr>
            <a:lvl3pPr marL="642938" lvl="2" indent="-128588" algn="ctr" rtl="0">
              <a:spcBef>
                <a:spcPts val="0"/>
              </a:spcBef>
              <a:spcAft>
                <a:spcPts val="0"/>
              </a:spcAft>
              <a:defRPr/>
            </a:lvl3pPr>
            <a:lvl4pPr marL="900113" lvl="3" indent="-128588" algn="ctr" rtl="0">
              <a:spcBef>
                <a:spcPts val="0"/>
              </a:spcBef>
              <a:spcAft>
                <a:spcPts val="0"/>
              </a:spcAft>
              <a:defRPr/>
            </a:lvl4pPr>
            <a:lvl5pPr marL="1157288" lvl="4" indent="-128588" algn="ctr" rtl="0">
              <a:spcBef>
                <a:spcPts val="0"/>
              </a:spcBef>
              <a:spcAft>
                <a:spcPts val="0"/>
              </a:spcAft>
              <a:defRPr/>
            </a:lvl5pPr>
            <a:lvl6pPr marL="257175" lvl="5" algn="ctr" rtl="0">
              <a:spcBef>
                <a:spcPts val="0"/>
              </a:spcBef>
              <a:spcAft>
                <a:spcPts val="0"/>
              </a:spcAft>
              <a:defRPr/>
            </a:lvl6pPr>
            <a:lvl7pPr marL="514350" lvl="6" algn="ctr" rtl="0">
              <a:spcBef>
                <a:spcPts val="0"/>
              </a:spcBef>
              <a:spcAft>
                <a:spcPts val="0"/>
              </a:spcAft>
              <a:defRPr/>
            </a:lvl7pPr>
            <a:lvl8pPr marL="771525" lvl="7" algn="ctr" rtl="0">
              <a:spcBef>
                <a:spcPts val="0"/>
              </a:spcBef>
              <a:spcAft>
                <a:spcPts val="0"/>
              </a:spcAft>
              <a:defRPr/>
            </a:lvl8pPr>
            <a:lvl9pPr marL="1028700" lvl="8" algn="ctr" rtl="0">
              <a:spcBef>
                <a:spcPts val="0"/>
              </a:spcBef>
              <a:spcAft>
                <a:spcPts val="0"/>
              </a:spcAft>
              <a:defRPr/>
            </a:lvl9pPr>
          </a:lstStyle>
          <a:p>
            <a:endParaRPr/>
          </a:p>
        </p:txBody>
      </p:sp>
    </p:spTree>
    <p:extLst>
      <p:ext uri="{BB962C8B-B14F-4D97-AF65-F5344CB8AC3E}">
        <p14:creationId xmlns:p14="http://schemas.microsoft.com/office/powerpoint/2010/main" val="205717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10/29/2024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5248515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10/29/2024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75764936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6215" y="1085850"/>
            <a:ext cx="2550798" cy="1085850"/>
          </a:xfrm>
        </p:spPr>
        <p:txBody>
          <a:bodyPr anchor="b"/>
          <a:lstStyle>
            <a:lvl1pPr algn="l">
              <a:defRPr sz="1800" b="0"/>
            </a:lvl1pPr>
          </a:lstStyle>
          <a:p>
            <a:r>
              <a:rPr lang="ru-RU"/>
              <a:t>Образец заголовка</a:t>
            </a:r>
            <a:endParaRPr lang="en-US" dirty="0"/>
          </a:p>
        </p:txBody>
      </p:sp>
      <p:sp>
        <p:nvSpPr>
          <p:cNvPr id="3" name="Content Placeholder 2"/>
          <p:cNvSpPr>
            <a:spLocks noGrp="1"/>
          </p:cNvSpPr>
          <p:nvPr>
            <p:ph idx="1"/>
          </p:nvPr>
        </p:nvSpPr>
        <p:spPr>
          <a:xfrm>
            <a:off x="3588462" y="1085850"/>
            <a:ext cx="3896998" cy="3429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66215" y="2346961"/>
            <a:ext cx="2550797" cy="21716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7" name="Date Placeholder 4"/>
          <p:cNvSpPr>
            <a:spLocks noGrp="1"/>
          </p:cNvSpPr>
          <p:nvPr>
            <p:ph type="dt" sz="half" idx="10"/>
          </p:nvPr>
        </p:nvSpPr>
        <p:spPr/>
        <p:txBody>
          <a:bodyPr/>
          <a:lstStyle/>
          <a:p>
            <a:fld id="{4509A250-FF31-4206-8172-F9D3106AACB1}" type="datetimeFigureOut">
              <a:rPr lang="en-US" dirty="0"/>
              <a:t>10/29/2024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11517859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5430" y="1390644"/>
            <a:ext cx="3819680" cy="1181106"/>
          </a:xfrm>
        </p:spPr>
        <p:txBody>
          <a:bodyPr anchor="b">
            <a:normAutofit/>
          </a:bodyPr>
          <a:lstStyle>
            <a:lvl1pPr algn="l">
              <a:defRPr sz="27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212160" y="857250"/>
            <a:ext cx="2400300"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ru-RU"/>
              <a:t>Вставка рисунка</a:t>
            </a:r>
            <a:endParaRPr lang="en-US" dirty="0"/>
          </a:p>
        </p:txBody>
      </p:sp>
      <p:sp>
        <p:nvSpPr>
          <p:cNvPr id="4" name="Text Placeholder 3"/>
          <p:cNvSpPr>
            <a:spLocks noGrp="1"/>
          </p:cNvSpPr>
          <p:nvPr>
            <p:ph type="body" sz="half" idx="2"/>
          </p:nvPr>
        </p:nvSpPr>
        <p:spPr>
          <a:xfrm>
            <a:off x="866216" y="2743200"/>
            <a:ext cx="3813734" cy="10287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dirty="0"/>
              <a:t>10/29/2024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46346733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6217" y="3600440"/>
            <a:ext cx="6619243" cy="425054"/>
          </a:xfrm>
        </p:spPr>
        <p:txBody>
          <a:bodyPr anchor="b">
            <a:normAutofit/>
          </a:bodyPr>
          <a:lstStyle>
            <a:lvl1pPr algn="l">
              <a:defRPr sz="18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866216" y="514350"/>
            <a:ext cx="6619244" cy="27305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ru-RU"/>
              <a:t>Вставка рисунка</a:t>
            </a:r>
            <a:endParaRPr lang="en-US" dirty="0"/>
          </a:p>
        </p:txBody>
      </p:sp>
      <p:sp>
        <p:nvSpPr>
          <p:cNvPr id="4" name="Text Placeholder 3"/>
          <p:cNvSpPr>
            <a:spLocks noGrp="1"/>
          </p:cNvSpPr>
          <p:nvPr>
            <p:ph type="body" sz="half" idx="2"/>
          </p:nvPr>
        </p:nvSpPr>
        <p:spPr>
          <a:xfrm>
            <a:off x="866217" y="4025494"/>
            <a:ext cx="6619242"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dirty="0"/>
              <a:t>10/29/2024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3314669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866216" y="1085850"/>
            <a:ext cx="6619244" cy="1485900"/>
          </a:xfrm>
        </p:spPr>
        <p:txBody>
          <a:bodyPr/>
          <a:lstStyle>
            <a:lvl1pPr>
              <a:defRPr sz="3600"/>
            </a:lvl1pPr>
          </a:lstStyle>
          <a:p>
            <a:r>
              <a:rPr lang="ru-RU"/>
              <a:t>Образец заголовка</a:t>
            </a:r>
            <a:endParaRPr lang="en-US" dirty="0"/>
          </a:p>
        </p:txBody>
      </p:sp>
      <p:sp>
        <p:nvSpPr>
          <p:cNvPr id="8" name="Text Placeholder 3"/>
          <p:cNvSpPr>
            <a:spLocks noGrp="1"/>
          </p:cNvSpPr>
          <p:nvPr>
            <p:ph type="body" sz="half" idx="2"/>
          </p:nvPr>
        </p:nvSpPr>
        <p:spPr>
          <a:xfrm>
            <a:off x="866216" y="2743200"/>
            <a:ext cx="6619244" cy="177165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13991390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81101" y="1085850"/>
            <a:ext cx="5999486" cy="1742531"/>
          </a:xfrm>
        </p:spPr>
        <p:txBody>
          <a:bodyPr/>
          <a:lstStyle>
            <a:lvl1pPr>
              <a:defRPr sz="3600"/>
            </a:lvl1pPr>
          </a:lstStyle>
          <a:p>
            <a:r>
              <a:rPr lang="ru-RU"/>
              <a:t>Образец заголовка</a:t>
            </a:r>
            <a:endParaRPr lang="en-US" dirty="0"/>
          </a:p>
        </p:txBody>
      </p:sp>
      <p:sp>
        <p:nvSpPr>
          <p:cNvPr id="11" name="Text Placeholder 3"/>
          <p:cNvSpPr>
            <a:spLocks noGrp="1"/>
          </p:cNvSpPr>
          <p:nvPr>
            <p:ph type="body" sz="half" idx="14"/>
          </p:nvPr>
        </p:nvSpPr>
        <p:spPr>
          <a:xfrm>
            <a:off x="1447800" y="2828380"/>
            <a:ext cx="5459737" cy="256631"/>
          </a:xfrm>
        </p:spPr>
        <p:txBody>
          <a:bodyPr vert="horz" lIns="91440" tIns="45720" rIns="91440" bIns="45720" rtlCol="0" anchor="t">
            <a:normAutofit/>
          </a:bodyPr>
          <a:lstStyle>
            <a:lvl1pPr marL="0" indent="0">
              <a:buNone/>
              <a:defRPr lang="en-US" sz="1050" b="0" i="0" kern="1200" cap="small" dirty="0">
                <a:solidFill>
                  <a:schemeClr val="bg2">
                    <a:lumMod val="40000"/>
                    <a:lumOff val="60000"/>
                  </a:schemeClr>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buNone/>
            </a:pPr>
            <a:r>
              <a:rPr lang="ru-RU"/>
              <a:t>Образец текста</a:t>
            </a:r>
          </a:p>
        </p:txBody>
      </p:sp>
      <p:sp>
        <p:nvSpPr>
          <p:cNvPr id="10" name="Text Placeholder 3"/>
          <p:cNvSpPr>
            <a:spLocks noGrp="1"/>
          </p:cNvSpPr>
          <p:nvPr>
            <p:ph type="body" sz="half" idx="2"/>
          </p:nvPr>
        </p:nvSpPr>
        <p:spPr>
          <a:xfrm>
            <a:off x="866216" y="3262993"/>
            <a:ext cx="6619244" cy="12573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673721" y="728440"/>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
        <p:nvSpPr>
          <p:cNvPr id="15" name="TextBox 14"/>
          <p:cNvSpPr txBox="1"/>
          <p:nvPr/>
        </p:nvSpPr>
        <p:spPr>
          <a:xfrm>
            <a:off x="6997868" y="1960341"/>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233858576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66216" y="2343151"/>
            <a:ext cx="6619245" cy="1239885"/>
          </a:xfrm>
        </p:spPr>
        <p:txBody>
          <a:bodyPr anchor="b"/>
          <a:lstStyle>
            <a:lvl1pPr algn="l">
              <a:defRPr sz="3000" b="0" cap="none"/>
            </a:lvl1pPr>
          </a:lstStyle>
          <a:p>
            <a:r>
              <a:rPr lang="ru-RU"/>
              <a:t>Образец заголовка</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none">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149445223"/>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ru-RU"/>
              <a:t>Образец заголовка</a:t>
            </a:r>
            <a:endParaRPr lang="en-US" dirty="0"/>
          </a:p>
        </p:txBody>
      </p:sp>
      <p:sp>
        <p:nvSpPr>
          <p:cNvPr id="3" name="Text Placeholder 2"/>
          <p:cNvSpPr>
            <a:spLocks noGrp="1"/>
          </p:cNvSpPr>
          <p:nvPr>
            <p:ph type="body" idx="1"/>
          </p:nvPr>
        </p:nvSpPr>
        <p:spPr>
          <a:xfrm>
            <a:off x="474710" y="1485900"/>
            <a:ext cx="2210150"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16" name="Text Placeholder 3"/>
          <p:cNvSpPr>
            <a:spLocks noGrp="1"/>
          </p:cNvSpPr>
          <p:nvPr>
            <p:ph type="body" sz="half" idx="15"/>
          </p:nvPr>
        </p:nvSpPr>
        <p:spPr>
          <a:xfrm>
            <a:off x="489347" y="2000250"/>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Text Placeholder 4"/>
          <p:cNvSpPr>
            <a:spLocks noGrp="1"/>
          </p:cNvSpPr>
          <p:nvPr>
            <p:ph type="body" sz="quarter" idx="3"/>
          </p:nvPr>
        </p:nvSpPr>
        <p:spPr>
          <a:xfrm>
            <a:off x="2912745" y="1485900"/>
            <a:ext cx="2202181"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19" name="Text Placeholder 3"/>
          <p:cNvSpPr>
            <a:spLocks noGrp="1"/>
          </p:cNvSpPr>
          <p:nvPr>
            <p:ph type="body" sz="half" idx="16"/>
          </p:nvPr>
        </p:nvSpPr>
        <p:spPr>
          <a:xfrm>
            <a:off x="2904829" y="2000250"/>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14" name="Text Placeholder 4"/>
          <p:cNvSpPr>
            <a:spLocks noGrp="1"/>
          </p:cNvSpPr>
          <p:nvPr>
            <p:ph type="body" sz="quarter" idx="13"/>
          </p:nvPr>
        </p:nvSpPr>
        <p:spPr>
          <a:xfrm>
            <a:off x="5343525" y="1485900"/>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20" name="Text Placeholder 3"/>
          <p:cNvSpPr>
            <a:spLocks noGrp="1"/>
          </p:cNvSpPr>
          <p:nvPr>
            <p:ph type="body" sz="half" idx="17"/>
          </p:nvPr>
        </p:nvSpPr>
        <p:spPr>
          <a:xfrm>
            <a:off x="5343525" y="2000250"/>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cxnSp>
        <p:nvCxnSpPr>
          <p:cNvPr id="17" name="Straight Connector 16"/>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10/29/2024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9127606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ru-RU"/>
              <a:t>Образец заголовка</a:t>
            </a:r>
            <a:endParaRPr lang="en-US" dirty="0"/>
          </a:p>
        </p:txBody>
      </p:sp>
      <p:sp>
        <p:nvSpPr>
          <p:cNvPr id="3" name="Text Placeholder 2"/>
          <p:cNvSpPr>
            <a:spLocks noGrp="1"/>
          </p:cNvSpPr>
          <p:nvPr>
            <p:ph type="body" idx="1"/>
          </p:nvPr>
        </p:nvSpPr>
        <p:spPr>
          <a:xfrm>
            <a:off x="489347" y="3188212"/>
            <a:ext cx="2205038"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29" name="Picture Placeholder 2"/>
          <p:cNvSpPr>
            <a:spLocks noGrp="1" noChangeAspect="1"/>
          </p:cNvSpPr>
          <p:nvPr>
            <p:ph type="pic" idx="15"/>
          </p:nvPr>
        </p:nvSpPr>
        <p:spPr>
          <a:xfrm>
            <a:off x="489347" y="1657350"/>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ru-RU"/>
              <a:t>Вставка рисунка</a:t>
            </a:r>
            <a:endParaRPr lang="en-US" dirty="0"/>
          </a:p>
        </p:txBody>
      </p:sp>
      <p:sp>
        <p:nvSpPr>
          <p:cNvPr id="22" name="Text Placeholder 3"/>
          <p:cNvSpPr>
            <a:spLocks noGrp="1"/>
          </p:cNvSpPr>
          <p:nvPr>
            <p:ph type="body" sz="half" idx="18"/>
          </p:nvPr>
        </p:nvSpPr>
        <p:spPr>
          <a:xfrm>
            <a:off x="489347" y="3620409"/>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Text Placeholder 4"/>
          <p:cNvSpPr>
            <a:spLocks noGrp="1"/>
          </p:cNvSpPr>
          <p:nvPr>
            <p:ph type="body" sz="quarter" idx="3"/>
          </p:nvPr>
        </p:nvSpPr>
        <p:spPr>
          <a:xfrm>
            <a:off x="2917032" y="3188212"/>
            <a:ext cx="219789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30" name="Picture Placeholder 2"/>
          <p:cNvSpPr>
            <a:spLocks noGrp="1" noChangeAspect="1"/>
          </p:cNvSpPr>
          <p:nvPr>
            <p:ph type="pic" idx="21"/>
          </p:nvPr>
        </p:nvSpPr>
        <p:spPr>
          <a:xfrm>
            <a:off x="2917031" y="1657350"/>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ru-RU"/>
              <a:t>Вставка рисунка</a:t>
            </a:r>
            <a:endParaRPr lang="en-US" dirty="0"/>
          </a:p>
        </p:txBody>
      </p:sp>
      <p:sp>
        <p:nvSpPr>
          <p:cNvPr id="23" name="Text Placeholder 3"/>
          <p:cNvSpPr>
            <a:spLocks noGrp="1"/>
          </p:cNvSpPr>
          <p:nvPr>
            <p:ph type="body" sz="half" idx="19"/>
          </p:nvPr>
        </p:nvSpPr>
        <p:spPr>
          <a:xfrm>
            <a:off x="2916016" y="3620408"/>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14" name="Text Placeholder 4"/>
          <p:cNvSpPr>
            <a:spLocks noGrp="1"/>
          </p:cNvSpPr>
          <p:nvPr>
            <p:ph type="body" sz="quarter" idx="13"/>
          </p:nvPr>
        </p:nvSpPr>
        <p:spPr>
          <a:xfrm>
            <a:off x="5343525" y="3188212"/>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31" name="Picture Placeholder 2"/>
          <p:cNvSpPr>
            <a:spLocks noGrp="1" noChangeAspect="1"/>
          </p:cNvSpPr>
          <p:nvPr>
            <p:ph type="pic" idx="22"/>
          </p:nvPr>
        </p:nvSpPr>
        <p:spPr>
          <a:xfrm>
            <a:off x="5343525" y="1657350"/>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ru-RU"/>
              <a:t>Вставка рисунка</a:t>
            </a:r>
            <a:endParaRPr lang="en-US" dirty="0"/>
          </a:p>
        </p:txBody>
      </p:sp>
      <p:sp>
        <p:nvSpPr>
          <p:cNvPr id="24" name="Text Placeholder 3"/>
          <p:cNvSpPr>
            <a:spLocks noGrp="1"/>
          </p:cNvSpPr>
          <p:nvPr>
            <p:ph type="body" sz="half" idx="20"/>
          </p:nvPr>
        </p:nvSpPr>
        <p:spPr>
          <a:xfrm>
            <a:off x="5343432" y="3620406"/>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cxnSp>
        <p:nvCxnSpPr>
          <p:cNvPr id="19" name="Straight Connector 18"/>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10/29/2024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96338577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650081" y="464695"/>
            <a:ext cx="7836750" cy="963999"/>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257175" lvl="5" algn="ctr" rtl="0">
              <a:spcBef>
                <a:spcPts val="0"/>
              </a:spcBef>
              <a:spcAft>
                <a:spcPts val="0"/>
              </a:spcAft>
              <a:defRPr/>
            </a:lvl6pPr>
            <a:lvl7pPr marL="514350" lvl="6" algn="ctr" rtl="0">
              <a:spcBef>
                <a:spcPts val="0"/>
              </a:spcBef>
              <a:spcAft>
                <a:spcPts val="0"/>
              </a:spcAft>
              <a:defRPr/>
            </a:lvl7pPr>
            <a:lvl8pPr marL="771525" lvl="7" algn="ctr" rtl="0">
              <a:spcBef>
                <a:spcPts val="0"/>
              </a:spcBef>
              <a:spcAft>
                <a:spcPts val="0"/>
              </a:spcAft>
              <a:defRPr/>
            </a:lvl8pPr>
            <a:lvl9pPr marL="1028700" lvl="8" algn="ctr" rtl="0">
              <a:spcBef>
                <a:spcPts val="0"/>
              </a:spcBef>
              <a:spcAft>
                <a:spcPts val="0"/>
              </a:spcAft>
              <a:defRPr/>
            </a:lvl9pPr>
          </a:lstStyle>
          <a:p>
            <a:endParaRPr/>
          </a:p>
        </p:txBody>
      </p:sp>
      <p:sp>
        <p:nvSpPr>
          <p:cNvPr id="196" name="Shape 196"/>
          <p:cNvSpPr txBox="1">
            <a:spLocks noGrp="1"/>
          </p:cNvSpPr>
          <p:nvPr>
            <p:ph type="body" idx="1"/>
          </p:nvPr>
        </p:nvSpPr>
        <p:spPr>
          <a:xfrm>
            <a:off x="650081" y="1464469"/>
            <a:ext cx="7836750" cy="3207599"/>
          </a:xfrm>
          <a:prstGeom prst="rect">
            <a:avLst/>
          </a:prstGeom>
          <a:noFill/>
          <a:ln>
            <a:noFill/>
          </a:ln>
        </p:spPr>
        <p:txBody>
          <a:bodyPr lIns="91425" tIns="91425" rIns="91425" bIns="91425" anchor="t" anchorCtr="0"/>
          <a:lstStyle>
            <a:lvl1pPr marL="400050" lvl="0" indent="-80153" algn="l" rtl="0">
              <a:spcBef>
                <a:spcPts val="1969"/>
              </a:spcBef>
              <a:spcAft>
                <a:spcPts val="0"/>
              </a:spcAft>
              <a:buClr>
                <a:schemeClr val="lt1"/>
              </a:buClr>
              <a:buFont typeface="Cabin"/>
              <a:buChar char="•"/>
              <a:defRPr sz="2800"/>
            </a:lvl1pPr>
            <a:lvl2pPr marL="564356" lvl="1" indent="-80153" algn="l" rtl="0">
              <a:spcBef>
                <a:spcPts val="1969"/>
              </a:spcBef>
              <a:spcAft>
                <a:spcPts val="0"/>
              </a:spcAft>
              <a:buClr>
                <a:schemeClr val="lt1"/>
              </a:buClr>
              <a:buFont typeface="Cabin"/>
              <a:buChar char="•"/>
              <a:defRPr/>
            </a:lvl2pPr>
            <a:lvl3pPr marL="728663" lvl="2" indent="-80153" algn="l" rtl="0">
              <a:spcBef>
                <a:spcPts val="1969"/>
              </a:spcBef>
              <a:spcAft>
                <a:spcPts val="0"/>
              </a:spcAft>
              <a:buClr>
                <a:schemeClr val="lt1"/>
              </a:buClr>
              <a:buFont typeface="Cabin"/>
              <a:buChar char="•"/>
              <a:defRPr/>
            </a:lvl3pPr>
            <a:lvl4pPr marL="900113" lvl="3" indent="-80153" algn="l" rtl="0">
              <a:spcBef>
                <a:spcPts val="1969"/>
              </a:spcBef>
              <a:spcAft>
                <a:spcPts val="0"/>
              </a:spcAft>
              <a:buClr>
                <a:schemeClr val="lt1"/>
              </a:buClr>
              <a:buFont typeface="Cabin"/>
              <a:buChar char="•"/>
              <a:defRPr/>
            </a:lvl4pPr>
            <a:lvl5pPr marL="1064419" lvl="4" indent="-80153" algn="l" rtl="0">
              <a:spcBef>
                <a:spcPts val="1969"/>
              </a:spcBef>
              <a:spcAft>
                <a:spcPts val="0"/>
              </a:spcAft>
              <a:buClr>
                <a:schemeClr val="lt1"/>
              </a:buClr>
              <a:buFont typeface="Cabin"/>
              <a:buChar char="•"/>
              <a:defRPr/>
            </a:lvl5pPr>
            <a:lvl6pPr marL="1321594" lvl="5" indent="-80153" algn="l" rtl="0">
              <a:spcBef>
                <a:spcPts val="1969"/>
              </a:spcBef>
              <a:spcAft>
                <a:spcPts val="0"/>
              </a:spcAft>
              <a:buClr>
                <a:schemeClr val="lt1"/>
              </a:buClr>
              <a:buFont typeface="Cabin"/>
              <a:buChar char="•"/>
              <a:defRPr/>
            </a:lvl6pPr>
            <a:lvl7pPr marL="1578769" lvl="6" indent="-80153" algn="l" rtl="0">
              <a:spcBef>
                <a:spcPts val="1969"/>
              </a:spcBef>
              <a:spcAft>
                <a:spcPts val="0"/>
              </a:spcAft>
              <a:buClr>
                <a:schemeClr val="lt1"/>
              </a:buClr>
              <a:buFont typeface="Cabin"/>
              <a:buChar char="•"/>
              <a:defRPr/>
            </a:lvl7pPr>
            <a:lvl8pPr marL="1835944" lvl="7" indent="-80153" algn="l" rtl="0">
              <a:spcBef>
                <a:spcPts val="1969"/>
              </a:spcBef>
              <a:spcAft>
                <a:spcPts val="0"/>
              </a:spcAft>
              <a:buClr>
                <a:schemeClr val="lt1"/>
              </a:buClr>
              <a:buFont typeface="Cabin"/>
              <a:buChar char="•"/>
              <a:defRPr/>
            </a:lvl8pPr>
            <a:lvl9pPr marL="2093119" lvl="8" indent="-80153" algn="l" rtl="0">
              <a:spcBef>
                <a:spcPts val="1969"/>
              </a:spcBef>
              <a:spcAft>
                <a:spcPts val="0"/>
              </a:spcAft>
              <a:buClr>
                <a:schemeClr val="lt1"/>
              </a:buClr>
              <a:buFont typeface="Cabin"/>
              <a:buChar char="•"/>
              <a:defRPr/>
            </a:lvl9pPr>
          </a:lstStyle>
          <a:p>
            <a:endParaRPr dirty="0"/>
          </a:p>
        </p:txBody>
      </p:sp>
    </p:spTree>
    <p:extLst>
      <p:ext uri="{BB962C8B-B14F-4D97-AF65-F5344CB8AC3E}">
        <p14:creationId xmlns:p14="http://schemas.microsoft.com/office/powerpoint/2010/main" val="2504071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952297205"/>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322660"/>
            <a:ext cx="1314451" cy="4369594"/>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489348" y="665561"/>
            <a:ext cx="5567362" cy="402669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214607064"/>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650081" y="464695"/>
            <a:ext cx="7836750" cy="963999"/>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257175" lvl="5" algn="ctr" rtl="0">
              <a:spcBef>
                <a:spcPts val="0"/>
              </a:spcBef>
              <a:spcAft>
                <a:spcPts val="0"/>
              </a:spcAft>
              <a:defRPr/>
            </a:lvl6pPr>
            <a:lvl7pPr marL="514350" lvl="6" algn="ctr" rtl="0">
              <a:spcBef>
                <a:spcPts val="0"/>
              </a:spcBef>
              <a:spcAft>
                <a:spcPts val="0"/>
              </a:spcAft>
              <a:defRPr/>
            </a:lvl7pPr>
            <a:lvl8pPr marL="771525" lvl="7" algn="ctr" rtl="0">
              <a:spcBef>
                <a:spcPts val="0"/>
              </a:spcBef>
              <a:spcAft>
                <a:spcPts val="0"/>
              </a:spcAft>
              <a:defRPr/>
            </a:lvl8pPr>
            <a:lvl9pPr marL="1028700" lvl="8" algn="ctr" rtl="0">
              <a:spcBef>
                <a:spcPts val="0"/>
              </a:spcBef>
              <a:spcAft>
                <a:spcPts val="0"/>
              </a:spcAft>
              <a:defRPr/>
            </a:lvl9pPr>
          </a:lstStyle>
          <a:p>
            <a:endParaRPr/>
          </a:p>
        </p:txBody>
      </p:sp>
    </p:spTree>
    <p:extLst>
      <p:ext uri="{BB962C8B-B14F-4D97-AF65-F5344CB8AC3E}">
        <p14:creationId xmlns:p14="http://schemas.microsoft.com/office/powerpoint/2010/main" val="11577906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lank">
    <p:spTree>
      <p:nvGrpSpPr>
        <p:cNvPr id="1" name="Shape 194"/>
        <p:cNvGrpSpPr/>
        <p:nvPr/>
      </p:nvGrpSpPr>
      <p:grpSpPr>
        <a:xfrm>
          <a:off x="0" y="0"/>
          <a:ext cx="0" cy="0"/>
          <a:chOff x="0" y="0"/>
          <a:chExt cx="0" cy="0"/>
        </a:xfrm>
      </p:grpSpPr>
    </p:spTree>
    <p:extLst>
      <p:ext uri="{BB962C8B-B14F-4D97-AF65-F5344CB8AC3E}">
        <p14:creationId xmlns:p14="http://schemas.microsoft.com/office/powerpoint/2010/main" val="2112318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650081" y="464695"/>
            <a:ext cx="7836750" cy="963999"/>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257175" lvl="5" algn="ctr" rtl="0">
              <a:spcBef>
                <a:spcPts val="0"/>
              </a:spcBef>
              <a:spcAft>
                <a:spcPts val="0"/>
              </a:spcAft>
              <a:defRPr/>
            </a:lvl6pPr>
            <a:lvl7pPr marL="514350" lvl="6" algn="ctr" rtl="0">
              <a:spcBef>
                <a:spcPts val="0"/>
              </a:spcBef>
              <a:spcAft>
                <a:spcPts val="0"/>
              </a:spcAft>
              <a:defRPr/>
            </a:lvl7pPr>
            <a:lvl8pPr marL="771525" lvl="7" algn="ctr" rtl="0">
              <a:spcBef>
                <a:spcPts val="0"/>
              </a:spcBef>
              <a:spcAft>
                <a:spcPts val="0"/>
              </a:spcAft>
              <a:defRPr/>
            </a:lvl8pPr>
            <a:lvl9pPr marL="1028700" lvl="8" algn="ctr" rtl="0">
              <a:spcBef>
                <a:spcPts val="0"/>
              </a:spcBef>
              <a:spcAft>
                <a:spcPts val="0"/>
              </a:spcAft>
              <a:defRPr/>
            </a:lvl9pPr>
          </a:lstStyle>
          <a:p>
            <a:endParaRPr/>
          </a:p>
        </p:txBody>
      </p:sp>
    </p:spTree>
    <p:extLst>
      <p:ext uri="{BB962C8B-B14F-4D97-AF65-F5344CB8AC3E}">
        <p14:creationId xmlns:p14="http://schemas.microsoft.com/office/powerpoint/2010/main" val="361194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Shape 194"/>
        <p:cNvGrpSpPr/>
        <p:nvPr/>
      </p:nvGrpSpPr>
      <p:grpSpPr>
        <a:xfrm>
          <a:off x="0" y="0"/>
          <a:ext cx="0" cy="0"/>
          <a:chOff x="0" y="0"/>
          <a:chExt cx="0" cy="0"/>
        </a:xfrm>
      </p:grpSpPr>
    </p:spTree>
    <p:extLst>
      <p:ext uri="{BB962C8B-B14F-4D97-AF65-F5344CB8AC3E}">
        <p14:creationId xmlns:p14="http://schemas.microsoft.com/office/powerpoint/2010/main" val="257071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085850"/>
            <a:ext cx="6619244" cy="2497186"/>
          </a:xfrm>
        </p:spPr>
        <p:txBody>
          <a:bodyPr anchor="b"/>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866216" y="3583035"/>
            <a:ext cx="6619244" cy="646065"/>
          </a:xfrm>
        </p:spPr>
        <p:txBody>
          <a:bodyPr anchor="t"/>
          <a:lstStyle>
            <a:lvl1pPr marL="0" indent="0" algn="l">
              <a:buNone/>
              <a:defRPr cap="all">
                <a:solidFill>
                  <a:schemeClr val="bg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792404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3514002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66217" y="2146300"/>
            <a:ext cx="6619243" cy="1436735"/>
          </a:xfrm>
        </p:spPr>
        <p:txBody>
          <a:bodyPr anchor="b"/>
          <a:lstStyle>
            <a:lvl1pPr algn="l">
              <a:defRPr sz="3000" b="0" cap="none"/>
            </a:lvl1pPr>
          </a:lstStyle>
          <a:p>
            <a:r>
              <a:rPr lang="ru-RU"/>
              <a:t>Образец заголовка</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all">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796027F-7875-4030-9381-8BD8C4F21935}" type="datetimeFigureOut">
              <a:rPr lang="en-US" dirty="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73833304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27485" y="1545432"/>
            <a:ext cx="3297254" cy="314682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240870" y="1542069"/>
            <a:ext cx="3297256" cy="315018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10/29/2024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78387069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827485"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Content Placeholder 3"/>
          <p:cNvSpPr>
            <a:spLocks noGrp="1"/>
          </p:cNvSpPr>
          <p:nvPr>
            <p:ph sz="half" idx="2"/>
          </p:nvPr>
        </p:nvSpPr>
        <p:spPr>
          <a:xfrm>
            <a:off x="827485"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240872"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Content Placeholder 5"/>
          <p:cNvSpPr>
            <a:spLocks noGrp="1"/>
          </p:cNvSpPr>
          <p:nvPr>
            <p:ph sz="quarter" idx="4"/>
          </p:nvPr>
        </p:nvSpPr>
        <p:spPr>
          <a:xfrm>
            <a:off x="4240872"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10/29/2024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68610994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21" Type="http://schemas.openxmlformats.org/officeDocument/2006/relationships/image" Target="../media/image2.png"/><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image" Target="../media/image5.png"/><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image" Target="../media/image4.png"/><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dk2"/>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50081" y="864394"/>
            <a:ext cx="7836694" cy="1735931"/>
          </a:xfrm>
          <a:prstGeom prst="rect">
            <a:avLst/>
          </a:prstGeom>
          <a:noFill/>
          <a:ln>
            <a:noFill/>
          </a:ln>
        </p:spPr>
        <p:txBody>
          <a:bodyPr lIns="91425" tIns="91425" rIns="91425" bIns="91425" anchor="b" anchorCtr="0"/>
          <a:lstStyle>
            <a:lvl1pPr marL="0" marR="0" lvl="0" indent="0" algn="ctr" rtl="0">
              <a:spcBef>
                <a:spcPts val="0"/>
              </a:spcBef>
              <a:spcAft>
                <a:spcPts val="0"/>
              </a:spcAft>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dirty="0"/>
          </a:p>
        </p:txBody>
      </p:sp>
      <p:sp>
        <p:nvSpPr>
          <p:cNvPr id="7" name="Shape 7"/>
          <p:cNvSpPr txBox="1">
            <a:spLocks noGrp="1"/>
          </p:cNvSpPr>
          <p:nvPr>
            <p:ph type="body" idx="1"/>
          </p:nvPr>
        </p:nvSpPr>
        <p:spPr>
          <a:xfrm>
            <a:off x="650081" y="2650331"/>
            <a:ext cx="7836694" cy="592931"/>
          </a:xfrm>
          <a:prstGeom prst="rect">
            <a:avLst/>
          </a:prstGeom>
          <a:noFill/>
          <a:ln>
            <a:noFill/>
          </a:ln>
        </p:spPr>
        <p:txBody>
          <a:bodyPr lIns="91425" tIns="91425" rIns="91425" bIns="91425" anchor="t" anchorCtr="0"/>
          <a:lstStyle>
            <a:lvl1pPr marL="342900" marR="0" lvl="0" indent="-342900" algn="ctr" rtl="0">
              <a:spcBef>
                <a:spcPts val="0"/>
              </a:spcBef>
              <a:spcAft>
                <a:spcPts val="0"/>
              </a:spcAft>
              <a:defRPr/>
            </a:lvl1pPr>
            <a:lvl2pPr marL="742950" marR="0" lvl="1" indent="-285750" algn="ctr" rtl="0">
              <a:spcBef>
                <a:spcPts val="0"/>
              </a:spcBef>
              <a:spcAft>
                <a:spcPts val="0"/>
              </a:spcAft>
              <a:defRPr/>
            </a:lvl2pPr>
            <a:lvl3pPr marL="1143000" marR="0" lvl="2" indent="-228600" algn="ctr" rtl="0">
              <a:spcBef>
                <a:spcPts val="0"/>
              </a:spcBef>
              <a:spcAft>
                <a:spcPts val="0"/>
              </a:spcAft>
              <a:defRPr/>
            </a:lvl3pPr>
            <a:lvl4pPr marL="1600200" marR="0" lvl="3" indent="-228600" algn="ctr" rtl="0">
              <a:spcBef>
                <a:spcPts val="0"/>
              </a:spcBef>
              <a:spcAft>
                <a:spcPts val="0"/>
              </a:spcAft>
              <a:defRPr/>
            </a:lvl4pPr>
            <a:lvl5pPr marL="2057400" marR="0" lvl="4" indent="-22860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dirty="0"/>
          </a:p>
        </p:txBody>
      </p:sp>
      <p:sp>
        <p:nvSpPr>
          <p:cNvPr id="4" name="Rectangle 3"/>
          <p:cNvSpPr>
            <a:spLocks noChangeArrowheads="1"/>
          </p:cNvSpPr>
          <p:nvPr userDrawn="1"/>
        </p:nvSpPr>
        <p:spPr bwMode="auto">
          <a:xfrm>
            <a:off x="0" y="0"/>
            <a:ext cx="9144000" cy="432054"/>
          </a:xfrm>
          <a:prstGeom prst="rect">
            <a:avLst/>
          </a:prstGeom>
          <a:solidFill>
            <a:schemeClr val="bg2"/>
          </a:solidFill>
          <a:ln>
            <a:noFill/>
          </a:ln>
        </p:spPr>
        <p:txBody>
          <a:bodyPr/>
          <a:lstStyle>
            <a:lvl1pPr algn="ctr">
              <a:defRPr sz="2000">
                <a:solidFill>
                  <a:srgbClr val="FFFFFF"/>
                </a:solidFill>
                <a:latin typeface="Gill Sans" charset="0"/>
                <a:ea typeface="ヒラギノ角ゴ ProN W3" charset="-128"/>
                <a:sym typeface="Gill Sans" charset="0"/>
              </a:defRPr>
            </a:lvl1pPr>
            <a:lvl2pPr marL="742950" indent="-285750" algn="ctr">
              <a:defRPr sz="2000">
                <a:solidFill>
                  <a:srgbClr val="FFFFFF"/>
                </a:solidFill>
                <a:latin typeface="Gill Sans" charset="0"/>
                <a:ea typeface="ヒラギノ角ゴ ProN W3" charset="-128"/>
                <a:sym typeface="Gill Sans" charset="0"/>
              </a:defRPr>
            </a:lvl2pPr>
            <a:lvl3pPr marL="1143000" indent="-228600" algn="ctr">
              <a:defRPr sz="2000">
                <a:solidFill>
                  <a:srgbClr val="FFFFFF"/>
                </a:solidFill>
                <a:latin typeface="Gill Sans" charset="0"/>
                <a:ea typeface="ヒラギノ角ゴ ProN W3" charset="-128"/>
                <a:sym typeface="Gill Sans" charset="0"/>
              </a:defRPr>
            </a:lvl3pPr>
            <a:lvl4pPr marL="1600200" indent="-228600" algn="ctr">
              <a:defRPr sz="2000">
                <a:solidFill>
                  <a:srgbClr val="FFFFFF"/>
                </a:solidFill>
                <a:latin typeface="Gill Sans" charset="0"/>
                <a:ea typeface="ヒラギノ角ゴ ProN W3" charset="-128"/>
                <a:sym typeface="Gill Sans" charset="0"/>
              </a:defRPr>
            </a:lvl4pPr>
            <a:lvl5pPr marL="2057400" indent="-228600" algn="ctr">
              <a:defRPr sz="20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pPr eaLnBrk="1" hangingPunct="1">
              <a:defRPr/>
            </a:pPr>
            <a:endParaRPr lang="en-US" altLang="en-US" sz="2025"/>
          </a:p>
        </p:txBody>
      </p:sp>
      <p:sp>
        <p:nvSpPr>
          <p:cNvPr id="5" name="Rectangle 3"/>
          <p:cNvSpPr>
            <a:spLocks noChangeArrowheads="1"/>
          </p:cNvSpPr>
          <p:nvPr userDrawn="1"/>
        </p:nvSpPr>
        <p:spPr bwMode="auto">
          <a:xfrm>
            <a:off x="0" y="4701159"/>
            <a:ext cx="9144000" cy="442341"/>
          </a:xfrm>
          <a:prstGeom prst="rect">
            <a:avLst/>
          </a:prstGeom>
          <a:solidFill>
            <a:schemeClr val="bg2"/>
          </a:solidFill>
          <a:ln>
            <a:noFill/>
          </a:ln>
        </p:spPr>
        <p:txBody>
          <a:bodyPr/>
          <a:lstStyle>
            <a:lvl1pPr algn="ctr">
              <a:defRPr sz="2000">
                <a:solidFill>
                  <a:srgbClr val="FFFFFF"/>
                </a:solidFill>
                <a:latin typeface="Gill Sans" charset="0"/>
                <a:ea typeface="ヒラギノ角ゴ ProN W3" charset="-128"/>
                <a:sym typeface="Gill Sans" charset="0"/>
              </a:defRPr>
            </a:lvl1pPr>
            <a:lvl2pPr marL="742950" indent="-285750" algn="ctr">
              <a:defRPr sz="2000">
                <a:solidFill>
                  <a:srgbClr val="FFFFFF"/>
                </a:solidFill>
                <a:latin typeface="Gill Sans" charset="0"/>
                <a:ea typeface="ヒラギノ角ゴ ProN W3" charset="-128"/>
                <a:sym typeface="Gill Sans" charset="0"/>
              </a:defRPr>
            </a:lvl2pPr>
            <a:lvl3pPr marL="1143000" indent="-228600" algn="ctr">
              <a:defRPr sz="2000">
                <a:solidFill>
                  <a:srgbClr val="FFFFFF"/>
                </a:solidFill>
                <a:latin typeface="Gill Sans" charset="0"/>
                <a:ea typeface="ヒラギノ角ゴ ProN W3" charset="-128"/>
                <a:sym typeface="Gill Sans" charset="0"/>
              </a:defRPr>
            </a:lvl3pPr>
            <a:lvl4pPr marL="1600200" indent="-228600" algn="ctr">
              <a:defRPr sz="2000">
                <a:solidFill>
                  <a:srgbClr val="FFFFFF"/>
                </a:solidFill>
                <a:latin typeface="Gill Sans" charset="0"/>
                <a:ea typeface="ヒラギノ角ゴ ProN W3" charset="-128"/>
                <a:sym typeface="Gill Sans" charset="0"/>
              </a:defRPr>
            </a:lvl4pPr>
            <a:lvl5pPr marL="2057400" indent="-228600" algn="ctr">
              <a:defRPr sz="20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pPr eaLnBrk="1" hangingPunct="1">
              <a:defRPr/>
            </a:pPr>
            <a:endParaRPr lang="en-US" altLang="en-US" sz="2025"/>
          </a:p>
        </p:txBody>
      </p:sp>
    </p:spTree>
    <p:extLst>
      <p:ext uri="{BB962C8B-B14F-4D97-AF65-F5344CB8AC3E}">
        <p14:creationId xmlns:p14="http://schemas.microsoft.com/office/powerpoint/2010/main" val="591895418"/>
      </p:ext>
    </p:extLst>
  </p:cSld>
  <p:clrMap bg1="lt1" tx1="dk1" bg2="dk2" tx2="lt2" accent1="accent1" accent2="accent2" accent3="accent3" accent4="accent4" accent5="accent5" accent6="accent6" hlink="hlink" folHlink="folHlink"/>
  <p:sldLayoutIdLst>
    <p:sldLayoutId id="2147483684" r:id="rId1"/>
    <p:sldLayoutId id="2147483686" r:id="rId2"/>
    <p:sldLayoutId id="2147483687" r:id="rId3"/>
    <p:sldLayoutId id="2147483688"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6000" b="0" i="0" u="none" strike="noStrike" cap="none">
          <a:solidFill>
            <a:srgbClr val="FFFF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002264"/>
            <a:ext cx="3027759" cy="3141236"/>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169261"/>
            <a:ext cx="1141809" cy="1774090"/>
          </a:xfrm>
          <a:prstGeom prst="rect">
            <a:avLst/>
          </a:prstGeom>
        </p:spPr>
      </p:pic>
      <p:sp>
        <p:nvSpPr>
          <p:cNvPr id="16" name="Oval 15"/>
          <p:cNvSpPr/>
          <p:nvPr/>
        </p:nvSpPr>
        <p:spPr>
          <a:xfrm>
            <a:off x="6456759" y="1257300"/>
            <a:ext cx="211455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5999560" y="1"/>
            <a:ext cx="1202540" cy="856055"/>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6454408" y="4572000"/>
            <a:ext cx="745301" cy="571500"/>
          </a:xfrm>
          <a:prstGeom prst="rect">
            <a:avLst/>
          </a:prstGeom>
        </p:spPr>
      </p:pic>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339538"/>
            <a:ext cx="7053542" cy="1050398"/>
          </a:xfrm>
          <a:prstGeom prst="rect">
            <a:avLst/>
          </a:prstGeom>
        </p:spPr>
        <p:txBody>
          <a:bodyPr vert="horz" lIns="91440" tIns="45720" rIns="91440" bIns="45720" rtlCol="0" anchor="t">
            <a:noAutofit/>
          </a:bodyPr>
          <a:lstStyle/>
          <a:p>
            <a:r>
              <a:rPr lang="ru-RU"/>
              <a:t>Образец заголовка</a:t>
            </a:r>
            <a:endParaRPr lang="en-US" dirty="0"/>
          </a:p>
        </p:txBody>
      </p:sp>
      <p:sp>
        <p:nvSpPr>
          <p:cNvPr id="3" name="Text Placeholder 2"/>
          <p:cNvSpPr>
            <a:spLocks noGrp="1"/>
          </p:cNvSpPr>
          <p:nvPr>
            <p:ph type="body" idx="1"/>
          </p:nvPr>
        </p:nvSpPr>
        <p:spPr>
          <a:xfrm>
            <a:off x="827484" y="1539689"/>
            <a:ext cx="6709906" cy="314661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5400000">
            <a:off x="7616730" y="1343026"/>
            <a:ext cx="74294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4AAD347D-5ACD-4C99-B74B-A9C85AD731AF}" type="datetimeFigureOut">
              <a:rPr lang="en-US" dirty="0"/>
              <a:t>10/29/2024</a:t>
            </a:fld>
            <a:endParaRPr lang="en-US" dirty="0"/>
          </a:p>
        </p:txBody>
      </p:sp>
      <p:sp>
        <p:nvSpPr>
          <p:cNvPr id="5" name="Footer Placeholder 4"/>
          <p:cNvSpPr>
            <a:spLocks noGrp="1"/>
          </p:cNvSpPr>
          <p:nvPr>
            <p:ph type="ftr" sz="quarter" idx="3"/>
          </p:nvPr>
        </p:nvSpPr>
        <p:spPr>
          <a:xfrm rot="5400000">
            <a:off x="6713680" y="2418973"/>
            <a:ext cx="2894846"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4406" y="221797"/>
            <a:ext cx="628649" cy="575765"/>
          </a:xfrm>
          <a:prstGeom prst="rect">
            <a:avLst/>
          </a:prstGeom>
        </p:spPr>
        <p:txBody>
          <a:bodyPr vert="horz" lIns="91440" tIns="45720" rIns="91440" bIns="45720" rtlCol="0" anchor="b"/>
          <a:lstStyle>
            <a:lvl1pPr algn="ctr">
              <a:defRPr sz="2100" b="0" i="0">
                <a:solidFill>
                  <a:schemeClr val="tx1">
                    <a:tint val="75000"/>
                  </a:schemeClr>
                </a:solidFill>
              </a:defRPr>
            </a:lvl1pPr>
          </a:lstStyle>
          <a:p>
            <a:fld id="{D57F1E4F-1CFF-5643-939E-02111984F565}" type="slidenum">
              <a:rPr lang="en-US" dirty="0"/>
              <a:t>‹#›</a:t>
            </a:fld>
            <a:endParaRPr lang="en-US" dirty="0"/>
          </a:p>
        </p:txBody>
      </p:sp>
      <p:sp>
        <p:nvSpPr>
          <p:cNvPr id="13" name="Rectangle 3">
            <a:extLst>
              <a:ext uri="{FF2B5EF4-FFF2-40B4-BE49-F238E27FC236}">
                <a16:creationId xmlns:a16="http://schemas.microsoft.com/office/drawing/2014/main" id="{4FB920F9-1385-4179-B4B8-208319C07666}"/>
              </a:ext>
            </a:extLst>
          </p:cNvPr>
          <p:cNvSpPr>
            <a:spLocks noChangeArrowheads="1"/>
          </p:cNvSpPr>
          <p:nvPr userDrawn="1"/>
        </p:nvSpPr>
        <p:spPr bwMode="auto">
          <a:xfrm>
            <a:off x="0" y="0"/>
            <a:ext cx="9144000" cy="432054"/>
          </a:xfrm>
          <a:prstGeom prst="rect">
            <a:avLst/>
          </a:prstGeom>
          <a:solidFill>
            <a:schemeClr val="bg2"/>
          </a:solidFill>
          <a:ln>
            <a:noFill/>
          </a:ln>
        </p:spPr>
        <p:txBody>
          <a:bodyPr/>
          <a:lstStyle>
            <a:lvl1pPr algn="ctr">
              <a:defRPr sz="2000">
                <a:solidFill>
                  <a:srgbClr val="FFFFFF"/>
                </a:solidFill>
                <a:latin typeface="Gill Sans" charset="0"/>
                <a:ea typeface="ヒラギノ角ゴ ProN W3" charset="-128"/>
                <a:sym typeface="Gill Sans" charset="0"/>
              </a:defRPr>
            </a:lvl1pPr>
            <a:lvl2pPr marL="742950" indent="-285750" algn="ctr">
              <a:defRPr sz="2000">
                <a:solidFill>
                  <a:srgbClr val="FFFFFF"/>
                </a:solidFill>
                <a:latin typeface="Gill Sans" charset="0"/>
                <a:ea typeface="ヒラギノ角ゴ ProN W3" charset="-128"/>
                <a:sym typeface="Gill Sans" charset="0"/>
              </a:defRPr>
            </a:lvl2pPr>
            <a:lvl3pPr marL="1143000" indent="-228600" algn="ctr">
              <a:defRPr sz="2000">
                <a:solidFill>
                  <a:srgbClr val="FFFFFF"/>
                </a:solidFill>
                <a:latin typeface="Gill Sans" charset="0"/>
                <a:ea typeface="ヒラギノ角ゴ ProN W3" charset="-128"/>
                <a:sym typeface="Gill Sans" charset="0"/>
              </a:defRPr>
            </a:lvl3pPr>
            <a:lvl4pPr marL="1600200" indent="-228600" algn="ctr">
              <a:defRPr sz="2000">
                <a:solidFill>
                  <a:srgbClr val="FFFFFF"/>
                </a:solidFill>
                <a:latin typeface="Gill Sans" charset="0"/>
                <a:ea typeface="ヒラギノ角ゴ ProN W3" charset="-128"/>
                <a:sym typeface="Gill Sans" charset="0"/>
              </a:defRPr>
            </a:lvl4pPr>
            <a:lvl5pPr marL="2057400" indent="-228600" algn="ctr">
              <a:defRPr sz="20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pPr eaLnBrk="1" hangingPunct="1">
              <a:defRPr/>
            </a:pPr>
            <a:endParaRPr lang="en-US" altLang="en-US" sz="2025"/>
          </a:p>
        </p:txBody>
      </p:sp>
      <p:sp>
        <p:nvSpPr>
          <p:cNvPr id="15" name="Rectangle 3">
            <a:extLst>
              <a:ext uri="{FF2B5EF4-FFF2-40B4-BE49-F238E27FC236}">
                <a16:creationId xmlns:a16="http://schemas.microsoft.com/office/drawing/2014/main" id="{AE05CDD1-BB14-4DED-B060-D6C9BFEF5D48}"/>
              </a:ext>
            </a:extLst>
          </p:cNvPr>
          <p:cNvSpPr>
            <a:spLocks noChangeArrowheads="1"/>
          </p:cNvSpPr>
          <p:nvPr userDrawn="1"/>
        </p:nvSpPr>
        <p:spPr bwMode="auto">
          <a:xfrm>
            <a:off x="0" y="4701159"/>
            <a:ext cx="9144000" cy="442341"/>
          </a:xfrm>
          <a:prstGeom prst="rect">
            <a:avLst/>
          </a:prstGeom>
          <a:solidFill>
            <a:schemeClr val="bg2"/>
          </a:solidFill>
          <a:ln>
            <a:noFill/>
          </a:ln>
        </p:spPr>
        <p:txBody>
          <a:bodyPr/>
          <a:lstStyle>
            <a:lvl1pPr algn="ctr">
              <a:defRPr sz="2000">
                <a:solidFill>
                  <a:srgbClr val="FFFFFF"/>
                </a:solidFill>
                <a:latin typeface="Gill Sans" charset="0"/>
                <a:ea typeface="ヒラギノ角ゴ ProN W3" charset="-128"/>
                <a:sym typeface="Gill Sans" charset="0"/>
              </a:defRPr>
            </a:lvl1pPr>
            <a:lvl2pPr marL="742950" indent="-285750" algn="ctr">
              <a:defRPr sz="2000">
                <a:solidFill>
                  <a:srgbClr val="FFFFFF"/>
                </a:solidFill>
                <a:latin typeface="Gill Sans" charset="0"/>
                <a:ea typeface="ヒラギノ角ゴ ProN W3" charset="-128"/>
                <a:sym typeface="Gill Sans" charset="0"/>
              </a:defRPr>
            </a:lvl2pPr>
            <a:lvl3pPr marL="1143000" indent="-228600" algn="ctr">
              <a:defRPr sz="2000">
                <a:solidFill>
                  <a:srgbClr val="FFFFFF"/>
                </a:solidFill>
                <a:latin typeface="Gill Sans" charset="0"/>
                <a:ea typeface="ヒラギノ角ゴ ProN W3" charset="-128"/>
                <a:sym typeface="Gill Sans" charset="0"/>
              </a:defRPr>
            </a:lvl3pPr>
            <a:lvl4pPr marL="1600200" indent="-228600" algn="ctr">
              <a:defRPr sz="2000">
                <a:solidFill>
                  <a:srgbClr val="FFFFFF"/>
                </a:solidFill>
                <a:latin typeface="Gill Sans" charset="0"/>
                <a:ea typeface="ヒラギノ角ゴ ProN W3" charset="-128"/>
                <a:sym typeface="Gill Sans" charset="0"/>
              </a:defRPr>
            </a:lvl4pPr>
            <a:lvl5pPr marL="2057400" indent="-228600" algn="ctr">
              <a:defRPr sz="20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pPr eaLnBrk="1" hangingPunct="1">
              <a:defRPr/>
            </a:pPr>
            <a:endParaRPr lang="en-US" altLang="en-US" sz="2025"/>
          </a:p>
        </p:txBody>
      </p:sp>
    </p:spTree>
    <p:extLst>
      <p:ext uri="{BB962C8B-B14F-4D97-AF65-F5344CB8AC3E}">
        <p14:creationId xmlns:p14="http://schemas.microsoft.com/office/powerpoint/2010/main" val="2201978843"/>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Lst>
  <p:hf sldNum="0" hdr="0" ftr="0" dt="0"/>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bg2">
            <a:lumMod val="40000"/>
            <a:lumOff val="60000"/>
          </a:schemeClr>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bg2">
            <a:lumMod val="40000"/>
            <a:lumOff val="60000"/>
          </a:schemeClr>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5pPr>
      <a:lvl6pPr marL="187950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3.xml"/><Relationship Id="rId5" Type="http://schemas.openxmlformats.org/officeDocument/2006/relationships/image" Target="../media/image9.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3.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2.xml"/><Relationship Id="rId5" Type="http://schemas.openxmlformats.org/officeDocument/2006/relationships/image" Target="../media/image8.pn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3.xml"/><Relationship Id="rId5" Type="http://schemas.openxmlformats.org/officeDocument/2006/relationships/image" Target="../media/image6.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795084" y="1306906"/>
            <a:ext cx="7391271" cy="1720774"/>
          </a:xfrm>
          <a:prstGeom prst="rect">
            <a:avLst/>
          </a:prstGeom>
          <a:noFill/>
          <a:ln>
            <a:noFill/>
          </a:ln>
        </p:spPr>
        <p:txBody>
          <a:bodyPr lIns="21425" tIns="21425" rIns="21425" bIns="21425" anchor="b" anchorCtr="0">
            <a:noAutofit/>
          </a:bodyPr>
          <a:lstStyle/>
          <a:p>
            <a:pPr marL="0" marR="0" lvl="0" indent="0" algn="ctr" rtl="0">
              <a:spcBef>
                <a:spcPts val="0"/>
              </a:spcBef>
              <a:buSzPct val="25000"/>
              <a:buNone/>
            </a:pPr>
            <a:r>
              <a:rPr lang="kk-KZ" sz="4300" dirty="0">
                <a:solidFill>
                  <a:srgbClr val="FFD966"/>
                </a:solidFill>
                <a:latin typeface="Times New Roman" panose="02020603050405020304" pitchFamily="18" charset="0"/>
                <a:cs typeface="Times New Roman" panose="02020603050405020304" pitchFamily="18" charset="0"/>
                <a:sym typeface="Cabin"/>
              </a:rPr>
              <a:t>Лекция </a:t>
            </a:r>
            <a:r>
              <a:rPr lang="ru-RU" sz="4300" dirty="0">
                <a:solidFill>
                  <a:srgbClr val="FFD966"/>
                </a:solidFill>
                <a:latin typeface="Times New Roman" panose="02020603050405020304" pitchFamily="18" charset="0"/>
                <a:cs typeface="Times New Roman" panose="02020603050405020304" pitchFamily="18" charset="0"/>
                <a:sym typeface="Cabin"/>
              </a:rPr>
              <a:t>15 (Получение и визуализация данных)</a:t>
            </a:r>
            <a:endParaRPr lang="en" sz="4300" u="none" strike="noStrike" cap="none" dirty="0">
              <a:solidFill>
                <a:srgbClr val="FFD966"/>
              </a:solidFill>
              <a:latin typeface="Times New Roman" panose="02020603050405020304" pitchFamily="18" charset="0"/>
              <a:cs typeface="Times New Roman" panose="02020603050405020304" pitchFamily="18" charset="0"/>
              <a:sym typeface="Cabin"/>
            </a:endParaRPr>
          </a:p>
        </p:txBody>
      </p:sp>
      <p:sp>
        <p:nvSpPr>
          <p:cNvPr id="5" name="Shape 206"/>
          <p:cNvSpPr txBox="1"/>
          <p:nvPr/>
        </p:nvSpPr>
        <p:spPr>
          <a:xfrm>
            <a:off x="4714240" y="3684694"/>
            <a:ext cx="3528279" cy="842486"/>
          </a:xfrm>
          <a:prstGeom prst="rect">
            <a:avLst/>
          </a:prstGeom>
          <a:noFill/>
          <a:ln>
            <a:noFill/>
          </a:ln>
        </p:spPr>
        <p:txBody>
          <a:bodyPr lIns="0" tIns="0" rIns="0" bIns="0" anchor="ctr" anchorCtr="0">
            <a:noAutofit/>
          </a:bodyPr>
          <a:lstStyle/>
          <a:p>
            <a:pPr algn="r"/>
            <a:r>
              <a:rPr lang="en-US" sz="1800" dirty="0">
                <a:solidFill>
                  <a:srgbClr val="0DEEF3"/>
                </a:solidFill>
              </a:rPr>
              <a:t>PhD, </a:t>
            </a:r>
            <a:r>
              <a:rPr lang="kk-KZ" sz="1800" dirty="0">
                <a:solidFill>
                  <a:srgbClr val="0DEEF3"/>
                </a:solidFill>
              </a:rPr>
              <a:t>кафедра информационные системы</a:t>
            </a:r>
          </a:p>
          <a:p>
            <a:pPr algn="r"/>
            <a:r>
              <a:rPr lang="kk-KZ" sz="1800" dirty="0">
                <a:solidFill>
                  <a:srgbClr val="FEE602"/>
                </a:solidFill>
              </a:rPr>
              <a:t>Карюкин В</a:t>
            </a:r>
            <a:r>
              <a:rPr lang="ru-RU" sz="1800" dirty="0">
                <a:solidFill>
                  <a:srgbClr val="FEE602"/>
                </a:solidFill>
              </a:rPr>
              <a:t>.И.</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650081" y="464695"/>
            <a:ext cx="3743325" cy="963999"/>
          </a:xfrm>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n" sz="4300" u="none" strike="noStrike" cap="none">
                <a:solidFill>
                  <a:srgbClr val="FFD966"/>
                </a:solidFill>
                <a:sym typeface="Cabin"/>
              </a:rPr>
              <a:t>Web Crawler</a:t>
            </a:r>
          </a:p>
        </p:txBody>
      </p:sp>
      <p:sp>
        <p:nvSpPr>
          <p:cNvPr id="212" name="Shape 212"/>
          <p:cNvSpPr txBox="1">
            <a:spLocks noGrp="1"/>
          </p:cNvSpPr>
          <p:nvPr>
            <p:ph idx="1"/>
          </p:nvPr>
        </p:nvSpPr>
        <p:spPr>
          <a:xfrm>
            <a:off x="650081" y="1464469"/>
            <a:ext cx="3743325" cy="3207599"/>
          </a:xfrm>
          <a:prstGeom prst="rect">
            <a:avLst/>
          </a:prstGeom>
          <a:noFill/>
          <a:ln>
            <a:noFill/>
          </a:ln>
        </p:spPr>
        <p:txBody>
          <a:bodyPr lIns="21425" tIns="21425" rIns="21425" bIns="21425" anchor="ctr" anchorCtr="0">
            <a:noAutofit/>
          </a:bodyPr>
          <a:lstStyle/>
          <a:p>
            <a:pPr marL="457200" marR="0" lvl="0" indent="-355600" algn="l" rtl="0">
              <a:spcBef>
                <a:spcPts val="0"/>
              </a:spcBef>
              <a:buClr>
                <a:srgbClr val="FFFFFF"/>
              </a:buClr>
              <a:buSzPct val="100000"/>
              <a:buFont typeface="Cabin"/>
            </a:pPr>
            <a:r>
              <a:rPr lang="en" sz="2000" u="none" strike="noStrike" cap="none" dirty="0">
                <a:solidFill>
                  <a:srgbClr val="FFFFFF"/>
                </a:solidFill>
                <a:sym typeface="Cabin"/>
              </a:rPr>
              <a:t>Retrieve a page</a:t>
            </a:r>
          </a:p>
          <a:p>
            <a:pPr marL="457200" marR="0" lvl="0" indent="-355600" algn="l" rtl="0">
              <a:spcBef>
                <a:spcPts val="2000"/>
              </a:spcBef>
              <a:buClr>
                <a:srgbClr val="FFFFFF"/>
              </a:buClr>
              <a:buSzPct val="100000"/>
              <a:buFont typeface="Cabin"/>
            </a:pPr>
            <a:r>
              <a:rPr lang="en" sz="2000" u="none" strike="noStrike" cap="none" dirty="0">
                <a:solidFill>
                  <a:srgbClr val="FFFFFF"/>
                </a:solidFill>
                <a:sym typeface="Cabin"/>
              </a:rPr>
              <a:t>Look through the page for links</a:t>
            </a:r>
          </a:p>
          <a:p>
            <a:pPr marL="457200" marR="0" lvl="0" indent="-355600" algn="l" rtl="0">
              <a:spcBef>
                <a:spcPts val="2000"/>
              </a:spcBef>
              <a:buClr>
                <a:srgbClr val="FFFFFF"/>
              </a:buClr>
              <a:buSzPct val="100000"/>
              <a:buFont typeface="Cabin"/>
            </a:pPr>
            <a:r>
              <a:rPr lang="en" sz="2000" u="none" strike="noStrike" cap="none" dirty="0">
                <a:solidFill>
                  <a:srgbClr val="FFFFFF"/>
                </a:solidFill>
                <a:sym typeface="Cabin"/>
              </a:rPr>
              <a:t>Add the links to a list of “to be retrieved” sites</a:t>
            </a:r>
          </a:p>
          <a:p>
            <a:pPr marL="457200" marR="0" lvl="0" indent="-355600" algn="l" rtl="0">
              <a:spcBef>
                <a:spcPts val="2000"/>
              </a:spcBef>
              <a:buClr>
                <a:srgbClr val="FFFFFF"/>
              </a:buClr>
              <a:buSzPct val="100000"/>
              <a:buFont typeface="Cabin"/>
            </a:pPr>
            <a:r>
              <a:rPr lang="en" sz="2000" u="none" strike="noStrike" cap="none" dirty="0">
                <a:solidFill>
                  <a:srgbClr val="FFFFFF"/>
                </a:solidFill>
                <a:sym typeface="Cabin"/>
              </a:rPr>
              <a:t>Repeat...</a:t>
            </a:r>
          </a:p>
        </p:txBody>
      </p:sp>
      <p:pic>
        <p:nvPicPr>
          <p:cNvPr id="213" name="Shape 213"/>
          <p:cNvPicPr preferRelativeResize="0"/>
          <p:nvPr/>
        </p:nvPicPr>
        <p:blipFill rotWithShape="1">
          <a:blip r:embed="rId3">
            <a:alphaModFix/>
          </a:blip>
          <a:srcRect/>
          <a:stretch/>
        </p:blipFill>
        <p:spPr>
          <a:xfrm>
            <a:off x="5314950" y="1221581"/>
            <a:ext cx="3571874" cy="2728912"/>
          </a:xfrm>
          <a:prstGeom prst="rect">
            <a:avLst/>
          </a:prstGeom>
          <a:noFill/>
          <a:ln>
            <a:noFill/>
          </a:ln>
        </p:spPr>
      </p:pic>
      <p:pic>
        <p:nvPicPr>
          <p:cNvPr id="214" name="Shape 214"/>
          <p:cNvPicPr preferRelativeResize="0"/>
          <p:nvPr/>
        </p:nvPicPr>
        <p:blipFill rotWithShape="1">
          <a:blip r:embed="rId4">
            <a:alphaModFix/>
          </a:blip>
          <a:srcRect/>
          <a:stretch/>
        </p:blipFill>
        <p:spPr>
          <a:xfrm>
            <a:off x="4672012" y="640556"/>
            <a:ext cx="4050506" cy="3029968"/>
          </a:xfrm>
          <a:prstGeom prst="rect">
            <a:avLst/>
          </a:prstGeom>
          <a:noFill/>
          <a:ln>
            <a:noFill/>
          </a:ln>
        </p:spPr>
      </p:pic>
      <p:sp>
        <p:nvSpPr>
          <p:cNvPr id="215" name="Shape 215"/>
          <p:cNvSpPr/>
          <p:nvPr/>
        </p:nvSpPr>
        <p:spPr>
          <a:xfrm>
            <a:off x="3891825" y="4076499"/>
            <a:ext cx="4994999" cy="350100"/>
          </a:xfrm>
          <a:prstGeom prst="rect">
            <a:avLst/>
          </a:prstGeom>
          <a:noFill/>
          <a:ln>
            <a:noFill/>
          </a:ln>
        </p:spPr>
        <p:txBody>
          <a:bodyPr lIns="28575" tIns="28575" rIns="28575" bIns="28575" anchor="ctr" anchorCtr="0">
            <a:noAutofit/>
          </a:bodyPr>
          <a:lstStyle/>
          <a:p>
            <a:pPr marL="0" marR="0" lvl="0" indent="0" algn="ctr" rtl="0">
              <a:spcBef>
                <a:spcPts val="0"/>
              </a:spcBef>
              <a:buSzPct val="25000"/>
              <a:buNone/>
            </a:pPr>
            <a:r>
              <a:rPr lang="en" sz="2000" u="none" strike="noStrike" cap="none" dirty="0">
                <a:solidFill>
                  <a:srgbClr val="FFFF00"/>
                </a:solidFill>
                <a:latin typeface="Arial Regular" charset="0"/>
                <a:ea typeface="Arial Regular" charset="0"/>
                <a:cs typeface="Arial Regular" charset="0"/>
                <a:sym typeface="Cabin"/>
              </a:rPr>
              <a:t>http://</a:t>
            </a:r>
            <a:r>
              <a:rPr lang="en" sz="2000" u="none" strike="noStrike" cap="none" dirty="0" err="1">
                <a:solidFill>
                  <a:srgbClr val="FFFF00"/>
                </a:solidFill>
                <a:latin typeface="Arial Regular" charset="0"/>
                <a:ea typeface="Arial Regular" charset="0"/>
                <a:cs typeface="Arial Regular" charset="0"/>
                <a:sym typeface="Cabin"/>
              </a:rPr>
              <a:t>en.wikipedia.org</a:t>
            </a:r>
            <a:r>
              <a:rPr lang="en" sz="2000" u="none" strike="noStrike" cap="none" dirty="0">
                <a:solidFill>
                  <a:srgbClr val="FFFF00"/>
                </a:solidFill>
                <a:latin typeface="Arial Regular" charset="0"/>
                <a:ea typeface="Arial Regular" charset="0"/>
                <a:cs typeface="Arial Regular" charset="0"/>
                <a:sym typeface="Cabin"/>
              </a:rPr>
              <a:t>/wiki/</a:t>
            </a:r>
            <a:r>
              <a:rPr lang="en" sz="2000" u="none" strike="noStrike" cap="none" dirty="0" err="1">
                <a:solidFill>
                  <a:srgbClr val="FFFF00"/>
                </a:solidFill>
                <a:latin typeface="Arial Regular" charset="0"/>
                <a:ea typeface="Arial Regular" charset="0"/>
                <a:cs typeface="Arial Regular" charset="0"/>
                <a:sym typeface="Cabin"/>
              </a:rPr>
              <a:t>Web_crawler</a:t>
            </a:r>
            <a:endParaRPr lang="en" sz="2000" u="none" strike="noStrike" cap="none" dirty="0">
              <a:solidFill>
                <a:srgbClr val="FFFF00"/>
              </a:solidFill>
              <a:latin typeface="Arial Regular" charset="0"/>
              <a:ea typeface="Arial Regular" charset="0"/>
              <a:cs typeface="Arial Regular" charset="0"/>
              <a:sym typeface="Cabi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n" sz="4300" u="none" strike="noStrike" cap="none">
                <a:solidFill>
                  <a:srgbClr val="FFD966"/>
                </a:solidFill>
                <a:sym typeface="Cabin"/>
              </a:rPr>
              <a:t>Web Crawling Policy</a:t>
            </a:r>
          </a:p>
        </p:txBody>
      </p:sp>
      <p:sp>
        <p:nvSpPr>
          <p:cNvPr id="221" name="Shape 221"/>
          <p:cNvSpPr txBox="1">
            <a:spLocks noGrp="1"/>
          </p:cNvSpPr>
          <p:nvPr>
            <p:ph idx="1"/>
          </p:nvPr>
        </p:nvSpPr>
        <p:spPr>
          <a:prstGeom prst="rect">
            <a:avLst/>
          </a:prstGeom>
          <a:noFill/>
          <a:ln>
            <a:noFill/>
          </a:ln>
        </p:spPr>
        <p:txBody>
          <a:bodyPr lIns="21425" tIns="21425" rIns="21425" bIns="21425" anchor="ctr" anchorCtr="0">
            <a:noAutofit/>
          </a:bodyPr>
          <a:lstStyle/>
          <a:p>
            <a:pPr marL="457200" marR="0" lvl="0" indent="-355600" algn="l" rtl="0">
              <a:spcBef>
                <a:spcPts val="0"/>
              </a:spcBef>
              <a:buSzPct val="100000"/>
              <a:buFont typeface="Cabin"/>
            </a:pPr>
            <a:r>
              <a:rPr lang="en" sz="2000" u="none" strike="noStrike" cap="none" dirty="0">
                <a:solidFill>
                  <a:srgbClr val="FFFFFF"/>
                </a:solidFill>
                <a:sym typeface="Cabin"/>
              </a:rPr>
              <a:t>a</a:t>
            </a:r>
            <a:r>
              <a:rPr lang="en" sz="2000" u="none" strike="noStrike" cap="none" dirty="0">
                <a:solidFill>
                  <a:srgbClr val="00F900"/>
                </a:solidFill>
                <a:sym typeface="Cabin"/>
              </a:rPr>
              <a:t> selection policy</a:t>
            </a:r>
            <a:r>
              <a:rPr lang="en" sz="2000" u="none" strike="noStrike" cap="none" dirty="0">
                <a:solidFill>
                  <a:srgbClr val="FFFFFF"/>
                </a:solidFill>
                <a:sym typeface="Cabin"/>
              </a:rPr>
              <a:t> that states which pages to download,</a:t>
            </a:r>
          </a:p>
          <a:p>
            <a:pPr marL="457200" marR="0" lvl="0" indent="-355600" algn="l" rtl="0">
              <a:spcBef>
                <a:spcPts val="2000"/>
              </a:spcBef>
              <a:buSzPct val="100000"/>
              <a:buFont typeface="Cabin"/>
            </a:pPr>
            <a:r>
              <a:rPr lang="en" sz="2000" u="none" strike="noStrike" cap="none" dirty="0">
                <a:solidFill>
                  <a:srgbClr val="FFFFFF"/>
                </a:solidFill>
                <a:sym typeface="Cabin"/>
              </a:rPr>
              <a:t>a</a:t>
            </a:r>
            <a:r>
              <a:rPr lang="en" sz="2000" u="none" strike="noStrike" cap="none" dirty="0">
                <a:solidFill>
                  <a:srgbClr val="00F900"/>
                </a:solidFill>
                <a:sym typeface="Cabin"/>
              </a:rPr>
              <a:t> re-visit policy</a:t>
            </a:r>
            <a:r>
              <a:rPr lang="en" sz="2000" u="none" strike="noStrike" cap="none" dirty="0">
                <a:solidFill>
                  <a:srgbClr val="FFFFFF"/>
                </a:solidFill>
                <a:sym typeface="Cabin"/>
              </a:rPr>
              <a:t> that states when to check for changes to the pages,</a:t>
            </a:r>
          </a:p>
          <a:p>
            <a:pPr marL="457200" marR="0" lvl="0" indent="-355600" algn="l" rtl="0">
              <a:spcBef>
                <a:spcPts val="2000"/>
              </a:spcBef>
              <a:buSzPct val="100000"/>
              <a:buFont typeface="Cabin"/>
            </a:pPr>
            <a:r>
              <a:rPr lang="en" sz="2000" u="none" strike="noStrike" cap="none" dirty="0">
                <a:solidFill>
                  <a:srgbClr val="FFFFFF"/>
                </a:solidFill>
                <a:sym typeface="Cabin"/>
              </a:rPr>
              <a:t>a </a:t>
            </a:r>
            <a:r>
              <a:rPr lang="en" sz="2000" u="none" strike="noStrike" cap="none" dirty="0">
                <a:solidFill>
                  <a:srgbClr val="00F900"/>
                </a:solidFill>
                <a:sym typeface="Cabin"/>
              </a:rPr>
              <a:t>politeness policy</a:t>
            </a:r>
            <a:r>
              <a:rPr lang="en" sz="2000" u="none" strike="noStrike" cap="none" dirty="0">
                <a:solidFill>
                  <a:srgbClr val="FFFFFF"/>
                </a:solidFill>
                <a:sym typeface="Cabin"/>
              </a:rPr>
              <a:t> that states how to avoid overloading Web sites, and</a:t>
            </a:r>
          </a:p>
          <a:p>
            <a:pPr marL="457200" marR="0" lvl="0" indent="-355600" algn="l" rtl="0">
              <a:spcBef>
                <a:spcPts val="2000"/>
              </a:spcBef>
              <a:buSzPct val="100000"/>
              <a:buFont typeface="Cabin"/>
            </a:pPr>
            <a:r>
              <a:rPr lang="en" sz="2000" u="none" strike="noStrike" cap="none" dirty="0">
                <a:solidFill>
                  <a:srgbClr val="FFFFFF"/>
                </a:solidFill>
                <a:sym typeface="Cabin"/>
              </a:rPr>
              <a:t>a </a:t>
            </a:r>
            <a:r>
              <a:rPr lang="en" sz="2000" u="none" strike="noStrike" cap="none" dirty="0">
                <a:solidFill>
                  <a:srgbClr val="00F900"/>
                </a:solidFill>
                <a:sym typeface="Cabin"/>
              </a:rPr>
              <a:t>parallelization policy</a:t>
            </a:r>
            <a:r>
              <a:rPr lang="en" sz="2000" u="none" strike="noStrike" cap="none" dirty="0">
                <a:solidFill>
                  <a:srgbClr val="FFFFFF"/>
                </a:solidFill>
                <a:sym typeface="Cabin"/>
              </a:rPr>
              <a:t> that states how to coordinate distributed Web crawlers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650081" y="464695"/>
            <a:ext cx="7453282" cy="963999"/>
          </a:xfrm>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n" sz="4300" u="none" strike="noStrike" cap="none">
                <a:solidFill>
                  <a:srgbClr val="FFD966"/>
                </a:solidFill>
                <a:sym typeface="Cabin"/>
              </a:rPr>
              <a:t>robots.txt</a:t>
            </a:r>
          </a:p>
        </p:txBody>
      </p:sp>
      <p:sp>
        <p:nvSpPr>
          <p:cNvPr id="228" name="Shape 228"/>
          <p:cNvSpPr txBox="1">
            <a:spLocks noGrp="1"/>
          </p:cNvSpPr>
          <p:nvPr>
            <p:ph idx="1"/>
          </p:nvPr>
        </p:nvSpPr>
        <p:spPr>
          <a:xfrm>
            <a:off x="650081" y="1464469"/>
            <a:ext cx="4636294" cy="3207599"/>
          </a:xfrm>
          <a:prstGeom prst="rect">
            <a:avLst/>
          </a:prstGeom>
          <a:noFill/>
          <a:ln>
            <a:noFill/>
          </a:ln>
        </p:spPr>
        <p:txBody>
          <a:bodyPr lIns="21425" tIns="21425" rIns="21425" bIns="21425" anchor="t" anchorCtr="0">
            <a:noAutofit/>
          </a:bodyPr>
          <a:lstStyle/>
          <a:p>
            <a:pPr marL="457200" marR="0" lvl="0" indent="-355600" algn="l" rtl="0">
              <a:spcBef>
                <a:spcPts val="0"/>
              </a:spcBef>
              <a:buClr>
                <a:srgbClr val="FFFFFF"/>
              </a:buClr>
              <a:buSzPct val="100000"/>
              <a:buFont typeface="Cabin"/>
            </a:pPr>
            <a:r>
              <a:rPr lang="en" sz="2000" u="none" strike="noStrike" cap="none" dirty="0">
                <a:solidFill>
                  <a:srgbClr val="FFFFFF"/>
                </a:solidFill>
                <a:sym typeface="Cabin"/>
              </a:rPr>
              <a:t>A way for a web site to communicate with web crawlers</a:t>
            </a:r>
          </a:p>
          <a:p>
            <a:pPr marL="457200" marR="0" lvl="0" indent="-355600" algn="l" rtl="0">
              <a:spcBef>
                <a:spcPts val="2000"/>
              </a:spcBef>
              <a:buClr>
                <a:srgbClr val="FFFFFF"/>
              </a:buClr>
              <a:buSzPct val="100000"/>
              <a:buFont typeface="Cabin"/>
            </a:pPr>
            <a:r>
              <a:rPr lang="en" sz="2000" u="none" strike="noStrike" cap="none" dirty="0">
                <a:solidFill>
                  <a:srgbClr val="FFFFFF"/>
                </a:solidFill>
                <a:sym typeface="Cabin"/>
              </a:rPr>
              <a:t>An informal and voluntary standard</a:t>
            </a:r>
          </a:p>
          <a:p>
            <a:pPr marL="457200" marR="0" lvl="0" indent="-355600" algn="l" rtl="0">
              <a:spcBef>
                <a:spcPts val="2000"/>
              </a:spcBef>
              <a:buClr>
                <a:srgbClr val="FFFFFF"/>
              </a:buClr>
              <a:buSzPct val="100000"/>
              <a:buFont typeface="Cabin"/>
            </a:pPr>
            <a:r>
              <a:rPr lang="en" sz="2000" u="none" strike="noStrike" cap="none" dirty="0">
                <a:solidFill>
                  <a:srgbClr val="FFFFFF"/>
                </a:solidFill>
                <a:sym typeface="Cabin"/>
              </a:rPr>
              <a:t>Sometimes folks make a “Spider Trap” to catch “bad” spiders</a:t>
            </a:r>
          </a:p>
        </p:txBody>
      </p:sp>
      <p:sp>
        <p:nvSpPr>
          <p:cNvPr id="229" name="Shape 229"/>
          <p:cNvSpPr/>
          <p:nvPr/>
        </p:nvSpPr>
        <p:spPr>
          <a:xfrm>
            <a:off x="1381125" y="4029168"/>
            <a:ext cx="6625200" cy="642900"/>
          </a:xfrm>
          <a:prstGeom prst="rect">
            <a:avLst/>
          </a:prstGeom>
          <a:noFill/>
          <a:ln>
            <a:noFill/>
          </a:ln>
        </p:spPr>
        <p:txBody>
          <a:bodyPr lIns="28575" tIns="28575" rIns="28575" bIns="28575" anchor="ctr" anchorCtr="0">
            <a:noAutofit/>
          </a:bodyPr>
          <a:lstStyle/>
          <a:p>
            <a:pPr marL="0" marR="0" lvl="0" indent="0" algn="ctr" rtl="0">
              <a:spcBef>
                <a:spcPts val="0"/>
              </a:spcBef>
              <a:buSzPct val="25000"/>
              <a:buNone/>
            </a:pPr>
            <a:r>
              <a:rPr lang="en" sz="2000" u="none" strike="noStrike" cap="none" dirty="0">
                <a:solidFill>
                  <a:srgbClr val="FFFB00"/>
                </a:solidFill>
                <a:latin typeface="Arial Regular" charset="0"/>
                <a:ea typeface="Arial Regular" charset="0"/>
                <a:cs typeface="Arial Regular" charset="0"/>
                <a:sym typeface="Cabin"/>
              </a:rPr>
              <a:t>http://</a:t>
            </a:r>
            <a:r>
              <a:rPr lang="en" sz="2000" u="none" strike="noStrike" cap="none" dirty="0" err="1">
                <a:solidFill>
                  <a:srgbClr val="FFFB00"/>
                </a:solidFill>
                <a:latin typeface="Arial Regular" charset="0"/>
                <a:ea typeface="Arial Regular" charset="0"/>
                <a:cs typeface="Arial Regular" charset="0"/>
                <a:sym typeface="Cabin"/>
              </a:rPr>
              <a:t>en.wikipedia.org</a:t>
            </a:r>
            <a:r>
              <a:rPr lang="en" sz="2000" u="none" strike="noStrike" cap="none" dirty="0">
                <a:solidFill>
                  <a:srgbClr val="FFFB00"/>
                </a:solidFill>
                <a:latin typeface="Arial Regular" charset="0"/>
                <a:ea typeface="Arial Regular" charset="0"/>
                <a:cs typeface="Arial Regular" charset="0"/>
                <a:sym typeface="Cabin"/>
              </a:rPr>
              <a:t>/wiki/</a:t>
            </a:r>
            <a:r>
              <a:rPr lang="en" sz="2000" u="none" strike="noStrike" cap="none" dirty="0" err="1">
                <a:solidFill>
                  <a:srgbClr val="FFFB00"/>
                </a:solidFill>
                <a:latin typeface="Arial Regular" charset="0"/>
                <a:ea typeface="Arial Regular" charset="0"/>
                <a:cs typeface="Arial Regular" charset="0"/>
                <a:sym typeface="Cabin"/>
              </a:rPr>
              <a:t>Robots_Exclusion_Standard</a:t>
            </a:r>
            <a:endParaRPr lang="en" sz="2000" u="none" strike="noStrike" cap="none" dirty="0">
              <a:solidFill>
                <a:srgbClr val="FFFB00"/>
              </a:solidFill>
              <a:latin typeface="Arial Regular" charset="0"/>
              <a:ea typeface="Arial Regular" charset="0"/>
              <a:cs typeface="Arial Regular" charset="0"/>
              <a:sym typeface="Cabin"/>
            </a:endParaRPr>
          </a:p>
          <a:p>
            <a:pPr marL="0" marR="0" lvl="0" indent="0" algn="ctr" rtl="0">
              <a:spcBef>
                <a:spcPts val="0"/>
              </a:spcBef>
              <a:buSzPct val="25000"/>
              <a:buNone/>
            </a:pPr>
            <a:r>
              <a:rPr lang="en" sz="2000" u="none" strike="noStrike" cap="none" dirty="0">
                <a:solidFill>
                  <a:srgbClr val="FFFB00"/>
                </a:solidFill>
                <a:latin typeface="Arial Regular" charset="0"/>
                <a:ea typeface="Arial Regular" charset="0"/>
                <a:cs typeface="Arial Regular" charset="0"/>
                <a:sym typeface="Cabin"/>
              </a:rPr>
              <a:t>http://</a:t>
            </a:r>
            <a:r>
              <a:rPr lang="en" sz="2000" u="none" strike="noStrike" cap="none" dirty="0" err="1">
                <a:solidFill>
                  <a:srgbClr val="FFFB00"/>
                </a:solidFill>
                <a:latin typeface="Arial Regular" charset="0"/>
                <a:ea typeface="Arial Regular" charset="0"/>
                <a:cs typeface="Arial Regular" charset="0"/>
                <a:sym typeface="Cabin"/>
              </a:rPr>
              <a:t>en.wikipedia.org</a:t>
            </a:r>
            <a:r>
              <a:rPr lang="en" sz="2000" u="none" strike="noStrike" cap="none" dirty="0">
                <a:solidFill>
                  <a:srgbClr val="FFFB00"/>
                </a:solidFill>
                <a:latin typeface="Arial Regular" charset="0"/>
                <a:ea typeface="Arial Regular" charset="0"/>
                <a:cs typeface="Arial Regular" charset="0"/>
                <a:sym typeface="Cabin"/>
              </a:rPr>
              <a:t>/wiki/</a:t>
            </a:r>
            <a:r>
              <a:rPr lang="en" sz="2000" u="none" strike="noStrike" cap="none" dirty="0" err="1">
                <a:solidFill>
                  <a:srgbClr val="FFFB00"/>
                </a:solidFill>
                <a:latin typeface="Arial Regular" charset="0"/>
                <a:ea typeface="Arial Regular" charset="0"/>
                <a:cs typeface="Arial Regular" charset="0"/>
                <a:sym typeface="Cabin"/>
              </a:rPr>
              <a:t>Spider_trap</a:t>
            </a:r>
            <a:endParaRPr lang="en" sz="2000" u="none" strike="noStrike" cap="none" dirty="0">
              <a:solidFill>
                <a:srgbClr val="FFFB00"/>
              </a:solidFill>
              <a:latin typeface="Arial Regular" charset="0"/>
              <a:ea typeface="Arial Regular" charset="0"/>
              <a:cs typeface="Arial Regular" charset="0"/>
              <a:sym typeface="Cabin"/>
            </a:endParaRPr>
          </a:p>
        </p:txBody>
      </p:sp>
      <p:sp>
        <p:nvSpPr>
          <p:cNvPr id="230" name="Shape 230"/>
          <p:cNvSpPr/>
          <p:nvPr/>
        </p:nvSpPr>
        <p:spPr>
          <a:xfrm>
            <a:off x="5983854" y="1659725"/>
            <a:ext cx="2821200" cy="1521600"/>
          </a:xfrm>
          <a:prstGeom prst="rect">
            <a:avLst/>
          </a:prstGeom>
          <a:noFill/>
          <a:ln>
            <a:noFill/>
          </a:ln>
        </p:spPr>
        <p:txBody>
          <a:bodyPr lIns="28575" tIns="28575" rIns="28575" bIns="28575" anchor="ctr" anchorCtr="0">
            <a:noAutofit/>
          </a:bodyPr>
          <a:lstStyle/>
          <a:p>
            <a:pPr marL="0" marR="0" lvl="0" indent="0" algn="l" rtl="0">
              <a:spcBef>
                <a:spcPts val="0"/>
              </a:spcBef>
              <a:buSzPct val="25000"/>
              <a:buNone/>
            </a:pPr>
            <a:r>
              <a:rPr lang="en" sz="2000" u="none" strike="noStrike" cap="none" dirty="0">
                <a:solidFill>
                  <a:srgbClr val="00F900"/>
                </a:solidFill>
                <a:latin typeface="Arial Regular" charset="0"/>
                <a:ea typeface="Arial Regular" charset="0"/>
                <a:cs typeface="Arial Regular" charset="0"/>
                <a:sym typeface="Cabin"/>
              </a:rPr>
              <a:t>User-agent: *</a:t>
            </a:r>
          </a:p>
          <a:p>
            <a:pPr marL="0" marR="0" lvl="0" indent="0" algn="l" rtl="0">
              <a:spcBef>
                <a:spcPts val="0"/>
              </a:spcBef>
              <a:buSzPct val="25000"/>
              <a:buNone/>
            </a:pPr>
            <a:r>
              <a:rPr lang="en" sz="2000" u="none" strike="noStrike" cap="none" dirty="0">
                <a:solidFill>
                  <a:srgbClr val="00F900"/>
                </a:solidFill>
                <a:latin typeface="Arial Regular" charset="0"/>
                <a:ea typeface="Arial Regular" charset="0"/>
                <a:cs typeface="Arial Regular" charset="0"/>
                <a:sym typeface="Cabin"/>
              </a:rPr>
              <a:t>Disallow: /</a:t>
            </a:r>
            <a:r>
              <a:rPr lang="en" sz="2000" u="none" strike="noStrike" cap="none" dirty="0" err="1">
                <a:solidFill>
                  <a:srgbClr val="00F900"/>
                </a:solidFill>
                <a:latin typeface="Arial Regular" charset="0"/>
                <a:ea typeface="Arial Regular" charset="0"/>
                <a:cs typeface="Arial Regular" charset="0"/>
                <a:sym typeface="Cabin"/>
              </a:rPr>
              <a:t>cgi</a:t>
            </a:r>
            <a:r>
              <a:rPr lang="en" sz="2000" u="none" strike="noStrike" cap="none" dirty="0">
                <a:solidFill>
                  <a:srgbClr val="00F900"/>
                </a:solidFill>
                <a:latin typeface="Arial Regular" charset="0"/>
                <a:ea typeface="Arial Regular" charset="0"/>
                <a:cs typeface="Arial Regular" charset="0"/>
                <a:sym typeface="Cabin"/>
              </a:rPr>
              <a:t>-bin/</a:t>
            </a:r>
          </a:p>
          <a:p>
            <a:pPr marL="0" marR="0" lvl="0" indent="0" algn="l" rtl="0">
              <a:spcBef>
                <a:spcPts val="0"/>
              </a:spcBef>
              <a:buSzPct val="25000"/>
              <a:buNone/>
            </a:pPr>
            <a:r>
              <a:rPr lang="en" sz="2000" u="none" strike="noStrike" cap="none" dirty="0">
                <a:solidFill>
                  <a:srgbClr val="00F900"/>
                </a:solidFill>
                <a:latin typeface="Arial Regular" charset="0"/>
                <a:ea typeface="Arial Regular" charset="0"/>
                <a:cs typeface="Arial Regular" charset="0"/>
                <a:sym typeface="Cabin"/>
              </a:rPr>
              <a:t>Disallow: /images/</a:t>
            </a:r>
          </a:p>
          <a:p>
            <a:pPr marL="0" marR="0" lvl="0" indent="0" algn="l" rtl="0">
              <a:spcBef>
                <a:spcPts val="0"/>
              </a:spcBef>
              <a:buSzPct val="25000"/>
              <a:buNone/>
            </a:pPr>
            <a:r>
              <a:rPr lang="en" sz="2000" u="none" strike="noStrike" cap="none" dirty="0">
                <a:solidFill>
                  <a:srgbClr val="00F900"/>
                </a:solidFill>
                <a:latin typeface="Arial Regular" charset="0"/>
                <a:ea typeface="Arial Regular" charset="0"/>
                <a:cs typeface="Arial Regular" charset="0"/>
                <a:sym typeface="Cabin"/>
              </a:rPr>
              <a:t>Disallow: /</a:t>
            </a:r>
            <a:r>
              <a:rPr lang="en" sz="2000" u="none" strike="noStrike" cap="none" dirty="0" err="1">
                <a:solidFill>
                  <a:srgbClr val="00F900"/>
                </a:solidFill>
                <a:latin typeface="Arial Regular" charset="0"/>
                <a:ea typeface="Arial Regular" charset="0"/>
                <a:cs typeface="Arial Regular" charset="0"/>
                <a:sym typeface="Cabin"/>
              </a:rPr>
              <a:t>tmp</a:t>
            </a:r>
            <a:r>
              <a:rPr lang="en" sz="2000" u="none" strike="noStrike" cap="none" dirty="0">
                <a:solidFill>
                  <a:srgbClr val="00F900"/>
                </a:solidFill>
                <a:latin typeface="Arial Regular" charset="0"/>
                <a:ea typeface="Arial Regular" charset="0"/>
                <a:cs typeface="Arial Regular" charset="0"/>
                <a:sym typeface="Cabin"/>
              </a:rPr>
              <a:t>/</a:t>
            </a:r>
          </a:p>
          <a:p>
            <a:pPr marL="0" marR="0" lvl="0" indent="0" algn="l" rtl="0">
              <a:spcBef>
                <a:spcPts val="0"/>
              </a:spcBef>
              <a:buSzPct val="25000"/>
              <a:buNone/>
            </a:pPr>
            <a:r>
              <a:rPr lang="en" sz="2000" u="none" strike="noStrike" cap="none" dirty="0">
                <a:solidFill>
                  <a:srgbClr val="00F900"/>
                </a:solidFill>
                <a:latin typeface="Arial Regular" charset="0"/>
                <a:ea typeface="Arial Regular" charset="0"/>
                <a:cs typeface="Arial Regular" charset="0"/>
                <a:sym typeface="Cabin"/>
              </a:rPr>
              <a:t>Disallow: /private/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650081" y="464695"/>
            <a:ext cx="4912519" cy="963999"/>
          </a:xfrm>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n" sz="4300" u="none" strike="noStrike" cap="none">
                <a:solidFill>
                  <a:srgbClr val="FFD966"/>
                </a:solidFill>
                <a:sym typeface="Cabin"/>
              </a:rPr>
              <a:t>Google Architecture</a:t>
            </a:r>
          </a:p>
        </p:txBody>
      </p:sp>
      <p:sp>
        <p:nvSpPr>
          <p:cNvPr id="236" name="Shape 236"/>
          <p:cNvSpPr txBox="1">
            <a:spLocks noGrp="1"/>
          </p:cNvSpPr>
          <p:nvPr>
            <p:ph idx="1"/>
          </p:nvPr>
        </p:nvSpPr>
        <p:spPr>
          <a:xfrm>
            <a:off x="650081" y="1464470"/>
            <a:ext cx="7836750" cy="2241244"/>
          </a:xfrm>
          <a:prstGeom prst="rect">
            <a:avLst/>
          </a:prstGeom>
          <a:noFill/>
          <a:ln>
            <a:noFill/>
          </a:ln>
        </p:spPr>
        <p:txBody>
          <a:bodyPr lIns="21425" tIns="21425" rIns="21425" bIns="21425" anchor="ctr" anchorCtr="0">
            <a:noAutofit/>
          </a:bodyPr>
          <a:lstStyle/>
          <a:p>
            <a:pPr marL="457200" marR="0" lvl="0" indent="-381000" algn="l" rtl="0">
              <a:spcBef>
                <a:spcPts val="0"/>
              </a:spcBef>
              <a:buClr>
                <a:srgbClr val="FFFFFF"/>
              </a:buClr>
              <a:buSzPct val="100000"/>
              <a:buFont typeface="Cabin"/>
            </a:pPr>
            <a:r>
              <a:rPr lang="en" sz="2400" u="none" strike="noStrike" cap="none">
                <a:solidFill>
                  <a:srgbClr val="FFFFFF"/>
                </a:solidFill>
                <a:sym typeface="Cabin"/>
              </a:rPr>
              <a:t>Web Crawling</a:t>
            </a:r>
          </a:p>
          <a:p>
            <a:pPr marL="457200" marR="0" lvl="0" indent="-381000" algn="l" rtl="0">
              <a:spcBef>
                <a:spcPts val="2000"/>
              </a:spcBef>
              <a:buClr>
                <a:srgbClr val="FFFB00"/>
              </a:buClr>
              <a:buSzPct val="100000"/>
              <a:buFont typeface="Cabin"/>
            </a:pPr>
            <a:r>
              <a:rPr lang="en" sz="2400" u="none" strike="noStrike" cap="none">
                <a:solidFill>
                  <a:srgbClr val="FFFB00"/>
                </a:solidFill>
                <a:sym typeface="Cabin"/>
              </a:rPr>
              <a:t>Index Building</a:t>
            </a:r>
          </a:p>
          <a:p>
            <a:pPr marL="457200" marR="0" lvl="0" indent="-381000" algn="l" rtl="0">
              <a:spcBef>
                <a:spcPts val="2000"/>
              </a:spcBef>
              <a:buClr>
                <a:srgbClr val="FFFFFF"/>
              </a:buClr>
              <a:buSzPct val="100000"/>
              <a:buFont typeface="Cabin"/>
            </a:pPr>
            <a:r>
              <a:rPr lang="en" sz="2400" u="none" strike="noStrike" cap="none">
                <a:solidFill>
                  <a:srgbClr val="FFFFFF"/>
                </a:solidFill>
                <a:sym typeface="Cabin"/>
              </a:rPr>
              <a:t>Searching</a:t>
            </a:r>
          </a:p>
        </p:txBody>
      </p:sp>
      <p:pic>
        <p:nvPicPr>
          <p:cNvPr id="237" name="Shape 237"/>
          <p:cNvPicPr preferRelativeResize="0"/>
          <p:nvPr/>
        </p:nvPicPr>
        <p:blipFill rotWithShape="1">
          <a:blip r:embed="rId3">
            <a:alphaModFix/>
          </a:blip>
          <a:srcRect/>
          <a:stretch/>
        </p:blipFill>
        <p:spPr>
          <a:xfrm>
            <a:off x="6010275" y="806838"/>
            <a:ext cx="2686049" cy="2986493"/>
          </a:xfrm>
          <a:prstGeom prst="rect">
            <a:avLst/>
          </a:prstGeom>
          <a:noFill/>
          <a:ln>
            <a:noFill/>
          </a:ln>
        </p:spPr>
      </p:pic>
      <p:sp>
        <p:nvSpPr>
          <p:cNvPr id="238" name="Shape 238"/>
          <p:cNvSpPr/>
          <p:nvPr/>
        </p:nvSpPr>
        <p:spPr>
          <a:xfrm>
            <a:off x="3253275" y="4057649"/>
            <a:ext cx="5514000" cy="350100"/>
          </a:xfrm>
          <a:prstGeom prst="rect">
            <a:avLst/>
          </a:prstGeom>
          <a:noFill/>
          <a:ln>
            <a:noFill/>
          </a:ln>
        </p:spPr>
        <p:txBody>
          <a:bodyPr lIns="28575" tIns="28575" rIns="28575" bIns="28575" anchor="ctr" anchorCtr="0">
            <a:noAutofit/>
          </a:bodyPr>
          <a:lstStyle/>
          <a:p>
            <a:pPr marL="0" marR="0" lvl="0" indent="0" algn="ctr" rtl="0">
              <a:spcBef>
                <a:spcPts val="0"/>
              </a:spcBef>
              <a:buSzPct val="25000"/>
              <a:buNone/>
            </a:pPr>
            <a:r>
              <a:rPr lang="en" sz="2000" u="none" strike="noStrike" cap="none" dirty="0">
                <a:solidFill>
                  <a:srgbClr val="FFFB00"/>
                </a:solidFill>
                <a:latin typeface="Arial Regular" charset="0"/>
                <a:ea typeface="Arial Regular" charset="0"/>
                <a:cs typeface="Arial Regular" charset="0"/>
                <a:sym typeface="Cabin"/>
              </a:rPr>
              <a:t>http://</a:t>
            </a:r>
            <a:r>
              <a:rPr lang="en" sz="2000" u="none" strike="noStrike" cap="none" dirty="0" err="1">
                <a:solidFill>
                  <a:srgbClr val="FFFB00"/>
                </a:solidFill>
                <a:latin typeface="Arial Regular" charset="0"/>
                <a:ea typeface="Arial Regular" charset="0"/>
                <a:cs typeface="Arial Regular" charset="0"/>
                <a:sym typeface="Cabin"/>
              </a:rPr>
              <a:t>infolab.stanford.edu</a:t>
            </a:r>
            <a:r>
              <a:rPr lang="en" sz="2000" u="none" strike="noStrike" cap="none" dirty="0">
                <a:solidFill>
                  <a:srgbClr val="FFFB00"/>
                </a:solidFill>
                <a:latin typeface="Arial Regular" charset="0"/>
                <a:ea typeface="Arial Regular" charset="0"/>
                <a:cs typeface="Arial Regular" charset="0"/>
                <a:sym typeface="Cabin"/>
              </a:rPr>
              <a:t>/~backrub/</a:t>
            </a:r>
            <a:r>
              <a:rPr lang="en" sz="2000" u="none" strike="noStrike" cap="none" dirty="0" err="1">
                <a:solidFill>
                  <a:srgbClr val="FFFB00"/>
                </a:solidFill>
                <a:latin typeface="Arial Regular" charset="0"/>
                <a:ea typeface="Arial Regular" charset="0"/>
                <a:cs typeface="Arial Regular" charset="0"/>
                <a:sym typeface="Cabin"/>
              </a:rPr>
              <a:t>google.html</a:t>
            </a:r>
            <a:endParaRPr lang="en" sz="2000" u="none" strike="noStrike" cap="none" dirty="0">
              <a:solidFill>
                <a:srgbClr val="FFFB00"/>
              </a:solidFill>
              <a:latin typeface="Arial Regular" charset="0"/>
              <a:ea typeface="Arial Regular" charset="0"/>
              <a:cs typeface="Arial Regular" charset="0"/>
              <a:sym typeface="Cabi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p:nvPr/>
        </p:nvSpPr>
        <p:spPr>
          <a:xfrm>
            <a:off x="1355800" y="1514475"/>
            <a:ext cx="6429300" cy="2455799"/>
          </a:xfrm>
          <a:prstGeom prst="rect">
            <a:avLst/>
          </a:prstGeom>
          <a:noFill/>
          <a:ln>
            <a:noFill/>
          </a:ln>
        </p:spPr>
        <p:txBody>
          <a:bodyPr lIns="28575" tIns="28575" rIns="28575" bIns="28575" anchor="ctr" anchorCtr="0">
            <a:noAutofit/>
          </a:bodyPr>
          <a:lstStyle/>
          <a:p>
            <a:pPr marL="0" marR="0" lvl="0" indent="0" algn="ctr" rtl="0">
              <a:lnSpc>
                <a:spcPct val="115000"/>
              </a:lnSpc>
              <a:spcBef>
                <a:spcPts val="0"/>
              </a:spcBef>
              <a:buSzPct val="25000"/>
              <a:buNone/>
            </a:pPr>
            <a:r>
              <a:rPr lang="en" sz="2000" u="none" strike="noStrike" cap="none">
                <a:solidFill>
                  <a:srgbClr val="FFFFFF"/>
                </a:solidFill>
                <a:latin typeface="Arial Regular" charset="0"/>
                <a:ea typeface="Arial Regular" charset="0"/>
                <a:cs typeface="Arial Regular" charset="0"/>
                <a:sym typeface="Cabin"/>
              </a:rPr>
              <a:t>Search engine indexing collects, parses, and stores data to facilitate fast and accurate information retrieval. The purpose of storing an index is to optimize speed and performance in finding relevant documents for a search query. Without an index, the search engine would scan every document in the corpus, which would require considerable time and computing power. </a:t>
            </a:r>
          </a:p>
        </p:txBody>
      </p:sp>
      <p:sp>
        <p:nvSpPr>
          <p:cNvPr id="244" name="Shape 244"/>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n" sz="4300" u="none" strike="noStrike" cap="none" dirty="0">
                <a:solidFill>
                  <a:srgbClr val="FFD966"/>
                </a:solidFill>
                <a:sym typeface="Cabin"/>
              </a:rPr>
              <a:t>Search Indexing</a:t>
            </a:r>
          </a:p>
        </p:txBody>
      </p:sp>
      <p:sp>
        <p:nvSpPr>
          <p:cNvPr id="245" name="Shape 245"/>
          <p:cNvSpPr/>
          <p:nvPr/>
        </p:nvSpPr>
        <p:spPr>
          <a:xfrm>
            <a:off x="1548425" y="4148150"/>
            <a:ext cx="6044050" cy="350100"/>
          </a:xfrm>
          <a:prstGeom prst="rect">
            <a:avLst/>
          </a:prstGeom>
          <a:noFill/>
          <a:ln>
            <a:noFill/>
          </a:ln>
        </p:spPr>
        <p:txBody>
          <a:bodyPr lIns="28575" tIns="28575" rIns="28575" bIns="28575" anchor="ctr" anchorCtr="0">
            <a:noAutofit/>
          </a:bodyPr>
          <a:lstStyle/>
          <a:p>
            <a:pPr marL="0" marR="0" lvl="0" indent="0" algn="ctr" rtl="0">
              <a:spcBef>
                <a:spcPts val="0"/>
              </a:spcBef>
              <a:buSzPct val="25000"/>
              <a:buNone/>
            </a:pPr>
            <a:r>
              <a:rPr lang="en" sz="2000" u="none" strike="noStrike" cap="none" dirty="0">
                <a:solidFill>
                  <a:srgbClr val="FFFF00"/>
                </a:solidFill>
                <a:latin typeface="Arial Regular" charset="0"/>
                <a:ea typeface="Arial Regular" charset="0"/>
                <a:cs typeface="Arial Regular" charset="0"/>
                <a:sym typeface="Cabin"/>
              </a:rPr>
              <a:t>http://</a:t>
            </a:r>
            <a:r>
              <a:rPr lang="en" sz="2000" u="none" strike="noStrike" cap="none" dirty="0" err="1">
                <a:solidFill>
                  <a:srgbClr val="FFFF00"/>
                </a:solidFill>
                <a:latin typeface="Arial Regular" charset="0"/>
                <a:ea typeface="Arial Regular" charset="0"/>
                <a:cs typeface="Arial Regular" charset="0"/>
                <a:sym typeface="Cabin"/>
              </a:rPr>
              <a:t>en.wikipedia.org</a:t>
            </a:r>
            <a:r>
              <a:rPr lang="en" sz="2000" u="none" strike="noStrike" cap="none" dirty="0">
                <a:solidFill>
                  <a:srgbClr val="FFFF00"/>
                </a:solidFill>
                <a:latin typeface="Arial Regular" charset="0"/>
                <a:ea typeface="Arial Regular" charset="0"/>
                <a:cs typeface="Arial Regular" charset="0"/>
                <a:sym typeface="Cabin"/>
              </a:rPr>
              <a:t>/wiki/Index_(</a:t>
            </a:r>
            <a:r>
              <a:rPr lang="en" sz="2000" u="none" strike="noStrike" cap="none" dirty="0" err="1">
                <a:solidFill>
                  <a:srgbClr val="FFFF00"/>
                </a:solidFill>
                <a:latin typeface="Arial Regular" charset="0"/>
                <a:ea typeface="Arial Regular" charset="0"/>
                <a:cs typeface="Arial Regular" charset="0"/>
                <a:sym typeface="Cabin"/>
              </a:rPr>
              <a:t>search_engine</a:t>
            </a:r>
            <a:r>
              <a:rPr lang="en" sz="2000" u="none" strike="noStrike" cap="none" dirty="0">
                <a:solidFill>
                  <a:srgbClr val="FFFF00"/>
                </a:solidFill>
                <a:latin typeface="Arial Regular" charset="0"/>
                <a:ea typeface="Arial Regular" charset="0"/>
                <a:cs typeface="Arial Regular" charset="0"/>
                <a:sym typeface="Cabin"/>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p:nvPr/>
        </p:nvSpPr>
        <p:spPr>
          <a:xfrm>
            <a:off x="3837876" y="1538655"/>
            <a:ext cx="1476374" cy="449587"/>
          </a:xfrm>
          <a:prstGeom prst="can">
            <a:avLst>
              <a:gd name="adj" fmla="val 25000"/>
            </a:avLst>
          </a:prstGeom>
          <a:blipFill rotWithShape="1">
            <a:blip r:embed="rId3">
              <a:alphaModFix/>
            </a:blip>
            <a:tile tx="0" ty="0" sx="100000" sy="100000" flip="none" algn="tl"/>
          </a:blip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660066"/>
              </a:buClr>
              <a:buSzPct val="25000"/>
              <a:buFont typeface="Cabin"/>
              <a:buNone/>
            </a:pPr>
            <a:r>
              <a:rPr lang="en" sz="1500" u="none" strike="noStrike" cap="none">
                <a:solidFill>
                  <a:srgbClr val="660066"/>
                </a:solidFill>
                <a:latin typeface="Arial Regular" charset="0"/>
                <a:ea typeface="Arial Regular" charset="0"/>
                <a:cs typeface="Arial Regular" charset="0"/>
                <a:sym typeface="Cabin"/>
              </a:rPr>
              <a:t>spider.sqlite</a:t>
            </a:r>
          </a:p>
        </p:txBody>
      </p:sp>
      <p:cxnSp>
        <p:nvCxnSpPr>
          <p:cNvPr id="251" name="Shape 251"/>
          <p:cNvCxnSpPr>
            <a:stCxn id="252" idx="3"/>
            <a:endCxn id="250" idx="2"/>
          </p:cNvCxnSpPr>
          <p:nvPr/>
        </p:nvCxnSpPr>
        <p:spPr>
          <a:xfrm>
            <a:off x="1971198" y="1761626"/>
            <a:ext cx="1866678" cy="1823"/>
          </a:xfrm>
          <a:prstGeom prst="straightConnector1">
            <a:avLst/>
          </a:prstGeom>
          <a:noFill/>
          <a:ln w="38100" cap="flat" cmpd="sng">
            <a:solidFill>
              <a:srgbClr val="773F9B"/>
            </a:solidFill>
            <a:prstDash val="solid"/>
            <a:miter/>
            <a:headEnd type="none" w="med" len="med"/>
            <a:tailEnd type="triangle" w="lg" len="lg"/>
          </a:ln>
        </p:spPr>
      </p:cxnSp>
      <p:sp>
        <p:nvSpPr>
          <p:cNvPr id="253" name="Shape 253"/>
          <p:cNvSpPr txBox="1"/>
          <p:nvPr/>
        </p:nvSpPr>
        <p:spPr>
          <a:xfrm>
            <a:off x="2298226" y="1584804"/>
            <a:ext cx="1002599" cy="334799"/>
          </a:xfrm>
          <a:prstGeom prst="rect">
            <a:avLst/>
          </a:prstGeom>
          <a:solidFill>
            <a:schemeClr val="accent6"/>
          </a:solidFill>
          <a:ln w="12700" cap="flat" cmpd="sng">
            <a:solidFill>
              <a:schemeClr val="accent6"/>
            </a:solidFill>
            <a:prstDash val="solid"/>
            <a:miter/>
            <a:headEnd type="none" w="med" len="med"/>
            <a:tailEnd type="none" w="med" len="med"/>
          </a:ln>
        </p:spPr>
        <p:txBody>
          <a:bodyPr lIns="28575" tIns="28575" rIns="28575" bIns="28575" anchor="ctr" anchorCtr="0">
            <a:noAutofit/>
          </a:bodyPr>
          <a:lstStyle/>
          <a:p>
            <a:pPr marL="0" marR="0" lvl="0" indent="0" algn="l" rtl="0">
              <a:lnSpc>
                <a:spcPct val="100000"/>
              </a:lnSpc>
              <a:spcBef>
                <a:spcPts val="0"/>
              </a:spcBef>
              <a:spcAft>
                <a:spcPts val="0"/>
              </a:spcAft>
              <a:buClr>
                <a:srgbClr val="FFFFFF"/>
              </a:buClr>
              <a:buSzPct val="25000"/>
              <a:buFont typeface="Helvetica Neue"/>
              <a:buNone/>
            </a:pPr>
            <a:r>
              <a:rPr lang="en" sz="1600" b="0" i="0" u="none" strike="noStrike" cap="none" dirty="0" err="1">
                <a:solidFill>
                  <a:srgbClr val="FFFFFF"/>
                </a:solidFill>
                <a:latin typeface="Helvetica Neue"/>
                <a:ea typeface="Helvetica Neue"/>
                <a:cs typeface="Helvetica Neue"/>
                <a:sym typeface="Helvetica Neue"/>
              </a:rPr>
              <a:t>spider.py</a:t>
            </a:r>
            <a:endParaRPr lang="en" sz="1600" b="0" i="0" u="none" strike="noStrike" cap="none" dirty="0">
              <a:solidFill>
                <a:srgbClr val="FFFFFF"/>
              </a:solidFill>
              <a:latin typeface="Helvetica Neue"/>
              <a:ea typeface="Helvetica Neue"/>
              <a:cs typeface="Helvetica Neue"/>
              <a:sym typeface="Helvetica Neue"/>
            </a:endParaRPr>
          </a:p>
        </p:txBody>
      </p:sp>
      <p:cxnSp>
        <p:nvCxnSpPr>
          <p:cNvPr id="254" name="Shape 254"/>
          <p:cNvCxnSpPr>
            <a:stCxn id="250" idx="3"/>
          </p:cNvCxnSpPr>
          <p:nvPr/>
        </p:nvCxnSpPr>
        <p:spPr>
          <a:xfrm flipH="1">
            <a:off x="2331464" y="1988242"/>
            <a:ext cx="2244600" cy="1711500"/>
          </a:xfrm>
          <a:prstGeom prst="straightConnector1">
            <a:avLst/>
          </a:prstGeom>
          <a:noFill/>
          <a:ln w="38100" cap="flat" cmpd="sng">
            <a:solidFill>
              <a:srgbClr val="773F9B"/>
            </a:solidFill>
            <a:prstDash val="solid"/>
            <a:miter/>
            <a:headEnd type="none" w="med" len="med"/>
            <a:tailEnd type="triangle" w="lg" len="lg"/>
          </a:ln>
        </p:spPr>
      </p:cxnSp>
      <p:sp>
        <p:nvSpPr>
          <p:cNvPr id="255" name="Shape 255"/>
          <p:cNvSpPr txBox="1"/>
          <p:nvPr/>
        </p:nvSpPr>
        <p:spPr>
          <a:xfrm>
            <a:off x="2901425" y="2716075"/>
            <a:ext cx="1340999" cy="334799"/>
          </a:xfrm>
          <a:prstGeom prst="rect">
            <a:avLst/>
          </a:prstGeom>
          <a:solidFill>
            <a:srgbClr val="773F9B"/>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FFFFFF"/>
              </a:buClr>
              <a:buSzPct val="25000"/>
              <a:buFont typeface="Helvetica Neue"/>
              <a:buNone/>
            </a:pPr>
            <a:r>
              <a:rPr lang="en" sz="1800" b="0" i="0" u="none" strike="noStrike" cap="none">
                <a:solidFill>
                  <a:srgbClr val="FFFFFF"/>
                </a:solidFill>
                <a:latin typeface="Helvetica Neue"/>
                <a:ea typeface="Helvetica Neue"/>
                <a:cs typeface="Helvetica Neue"/>
                <a:sym typeface="Helvetica Neue"/>
              </a:rPr>
              <a:t>spdump.py</a:t>
            </a:r>
          </a:p>
        </p:txBody>
      </p:sp>
      <p:sp>
        <p:nvSpPr>
          <p:cNvPr id="256" name="Shape 256"/>
          <p:cNvSpPr txBox="1"/>
          <p:nvPr/>
        </p:nvSpPr>
        <p:spPr>
          <a:xfrm>
            <a:off x="246586" y="3699630"/>
            <a:ext cx="4474500" cy="836699"/>
          </a:xfrm>
          <a:prstGeom prst="rect">
            <a:avLst/>
          </a:prstGeom>
          <a:noFill/>
          <a:ln>
            <a:noFill/>
          </a:ln>
        </p:spPr>
        <p:txBody>
          <a:bodyPr lIns="28575" tIns="28575" rIns="28575" bIns="28575" anchor="ctr" anchorCtr="0">
            <a:noAutofit/>
          </a:bodyPr>
          <a:lstStyle/>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(5, None, 1.0, 3, u'http://www.dr-chuck.com/csev-blog')</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(3, None, 1.0, 4, u'http://www.dr-chuck.com/dr-chuck/resume/speaking.htm') </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(1, None, 1.0, 2, u'http://www.dr-chuck.com/csev-blog/')</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(1, None, 1.0, 5, u'http://www.dr-chuck.com/dr-chuck/resume/index.htm')</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4 rows.</a:t>
            </a:r>
          </a:p>
        </p:txBody>
      </p:sp>
      <p:grpSp>
        <p:nvGrpSpPr>
          <p:cNvPr id="257" name="Shape 257"/>
          <p:cNvGrpSpPr/>
          <p:nvPr/>
        </p:nvGrpSpPr>
        <p:grpSpPr>
          <a:xfrm>
            <a:off x="330243" y="1104322"/>
            <a:ext cx="1640955" cy="1314609"/>
            <a:chOff x="465666" y="2827680"/>
            <a:chExt cx="2868802" cy="1926167"/>
          </a:xfrm>
        </p:grpSpPr>
        <p:pic>
          <p:nvPicPr>
            <p:cNvPr id="252" name="Shape 252"/>
            <p:cNvPicPr preferRelativeResize="0"/>
            <p:nvPr/>
          </p:nvPicPr>
          <p:blipFill rotWithShape="1">
            <a:blip r:embed="rId4">
              <a:alphaModFix/>
            </a:blip>
            <a:srcRect/>
            <a:stretch/>
          </p:blipFill>
          <p:spPr>
            <a:xfrm rot="10800000" flipH="1">
              <a:off x="465666" y="2827680"/>
              <a:ext cx="2868802" cy="1926167"/>
            </a:xfrm>
            <a:prstGeom prst="rect">
              <a:avLst/>
            </a:prstGeom>
            <a:noFill/>
            <a:ln>
              <a:noFill/>
            </a:ln>
          </p:spPr>
        </p:pic>
        <p:sp>
          <p:nvSpPr>
            <p:cNvPr id="258" name="Shape 258"/>
            <p:cNvSpPr txBox="1"/>
            <p:nvPr/>
          </p:nvSpPr>
          <p:spPr>
            <a:xfrm>
              <a:off x="1515534" y="3289573"/>
              <a:ext cx="946373" cy="1087476"/>
            </a:xfrm>
            <a:prstGeom prst="rect">
              <a:avLst/>
            </a:prstGeom>
            <a:noFill/>
            <a:ln>
              <a:noFill/>
            </a:ln>
          </p:spPr>
          <p:txBody>
            <a:bodyPr lIns="28575" tIns="28575" rIns="28575" bIns="28575" anchor="ctr" anchorCtr="0">
              <a:noAutofit/>
            </a:bodyPr>
            <a:lstStyle/>
            <a:p>
              <a:pPr marL="0" marR="0" lvl="0" indent="0" algn="l" rtl="0">
                <a:lnSpc>
                  <a:spcPct val="100000"/>
                </a:lnSpc>
                <a:spcBef>
                  <a:spcPts val="0"/>
                </a:spcBef>
                <a:spcAft>
                  <a:spcPts val="0"/>
                </a:spcAft>
                <a:buClr>
                  <a:srgbClr val="660066"/>
                </a:buClr>
                <a:buSzPct val="25000"/>
                <a:buFont typeface="Helvetica Neue"/>
                <a:buNone/>
              </a:pPr>
              <a:r>
                <a:rPr lang="en" sz="1800" b="0" i="0" u="none" strike="noStrike" cap="none">
                  <a:solidFill>
                    <a:srgbClr val="660066"/>
                  </a:solidFill>
                  <a:latin typeface="Helvetica Neue"/>
                  <a:ea typeface="Helvetica Neue"/>
                  <a:cs typeface="Helvetica Neue"/>
                  <a:sym typeface="Helvetica Neue"/>
                </a:rPr>
                <a:t>The</a:t>
              </a:r>
            </a:p>
            <a:p>
              <a:pPr marL="0" marR="0" lvl="0" indent="0" algn="l" rtl="0">
                <a:lnSpc>
                  <a:spcPct val="100000"/>
                </a:lnSpc>
                <a:spcBef>
                  <a:spcPts val="0"/>
                </a:spcBef>
                <a:spcAft>
                  <a:spcPts val="0"/>
                </a:spcAft>
                <a:buClr>
                  <a:srgbClr val="660066"/>
                </a:buClr>
                <a:buSzPct val="25000"/>
                <a:buFont typeface="Helvetica Neue"/>
                <a:buNone/>
              </a:pPr>
              <a:r>
                <a:rPr lang="en" sz="1800" b="0" i="0" u="none" strike="noStrike" cap="none">
                  <a:solidFill>
                    <a:srgbClr val="660066"/>
                  </a:solidFill>
                  <a:latin typeface="Helvetica Neue"/>
                  <a:ea typeface="Helvetica Neue"/>
                  <a:cs typeface="Helvetica Neue"/>
                  <a:sym typeface="Helvetica Neue"/>
                </a:rPr>
                <a:t>Web</a:t>
              </a:r>
            </a:p>
          </p:txBody>
        </p:sp>
      </p:grpSp>
      <p:sp>
        <p:nvSpPr>
          <p:cNvPr id="259" name="Shape 259"/>
          <p:cNvSpPr/>
          <p:nvPr/>
        </p:nvSpPr>
        <p:spPr>
          <a:xfrm>
            <a:off x="5142325" y="3050791"/>
            <a:ext cx="1171708" cy="449587"/>
          </a:xfrm>
          <a:prstGeom prst="can">
            <a:avLst>
              <a:gd name="adj" fmla="val 25000"/>
            </a:avLst>
          </a:prstGeom>
          <a:solidFill>
            <a:srgbClr val="CCFFCC"/>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660066"/>
              </a:buClr>
              <a:buSzPct val="25000"/>
              <a:buFont typeface="Cabin"/>
              <a:buNone/>
            </a:pPr>
            <a:r>
              <a:rPr lang="en" sz="1500" u="none" strike="noStrike" cap="none">
                <a:solidFill>
                  <a:srgbClr val="660066"/>
                </a:solidFill>
                <a:latin typeface="Arial Regular" charset="0"/>
                <a:ea typeface="Arial Regular" charset="0"/>
                <a:cs typeface="Arial Regular" charset="0"/>
                <a:sym typeface="Cabin"/>
              </a:rPr>
              <a:t>force.js</a:t>
            </a:r>
          </a:p>
        </p:txBody>
      </p:sp>
      <p:sp>
        <p:nvSpPr>
          <p:cNvPr id="260" name="Shape 260"/>
          <p:cNvSpPr/>
          <p:nvPr/>
        </p:nvSpPr>
        <p:spPr>
          <a:xfrm>
            <a:off x="7350706" y="516107"/>
            <a:ext cx="1245599" cy="807300"/>
          </a:xfrm>
          <a:prstGeom prst="can">
            <a:avLst>
              <a:gd name="adj" fmla="val 25000"/>
            </a:avLst>
          </a:prstGeom>
          <a:solidFill>
            <a:srgbClr val="92D050"/>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660066"/>
              </a:buClr>
              <a:buSzPct val="25000"/>
              <a:buFont typeface="Cabin"/>
              <a:buNone/>
            </a:pPr>
            <a:r>
              <a:rPr lang="en" sz="1500" u="none" strike="noStrike" cap="none">
                <a:solidFill>
                  <a:srgbClr val="660066"/>
                </a:solidFill>
                <a:latin typeface="Arial Regular" charset="0"/>
                <a:ea typeface="Arial Regular" charset="0"/>
                <a:cs typeface="Arial Regular" charset="0"/>
                <a:sym typeface="Cabin"/>
              </a:rPr>
              <a:t>force.html</a:t>
            </a:r>
          </a:p>
          <a:p>
            <a:pPr marL="0" marR="0" lvl="0" indent="0" algn="ctr" rtl="0">
              <a:lnSpc>
                <a:spcPct val="100000"/>
              </a:lnSpc>
              <a:spcBef>
                <a:spcPts val="0"/>
              </a:spcBef>
              <a:spcAft>
                <a:spcPts val="0"/>
              </a:spcAft>
              <a:buClr>
                <a:srgbClr val="660066"/>
              </a:buClr>
              <a:buSzPct val="25000"/>
              <a:buFont typeface="Cabin"/>
              <a:buNone/>
            </a:pPr>
            <a:r>
              <a:rPr lang="en" sz="1500" u="none" strike="noStrike" cap="none">
                <a:solidFill>
                  <a:srgbClr val="660066"/>
                </a:solidFill>
                <a:latin typeface="Arial Regular" charset="0"/>
                <a:ea typeface="Arial Regular" charset="0"/>
                <a:cs typeface="Arial Regular" charset="0"/>
                <a:sym typeface="Cabin"/>
              </a:rPr>
              <a:t>d3.js</a:t>
            </a:r>
          </a:p>
        </p:txBody>
      </p:sp>
      <p:cxnSp>
        <p:nvCxnSpPr>
          <p:cNvPr id="261" name="Shape 261"/>
          <p:cNvCxnSpPr>
            <a:stCxn id="250" idx="3"/>
            <a:endCxn id="259" idx="1"/>
          </p:cNvCxnSpPr>
          <p:nvPr/>
        </p:nvCxnSpPr>
        <p:spPr>
          <a:xfrm>
            <a:off x="4576064" y="1988242"/>
            <a:ext cx="1152000" cy="1062600"/>
          </a:xfrm>
          <a:prstGeom prst="straightConnector1">
            <a:avLst/>
          </a:prstGeom>
          <a:noFill/>
          <a:ln w="38100" cap="flat" cmpd="sng">
            <a:solidFill>
              <a:srgbClr val="773F9B"/>
            </a:solidFill>
            <a:prstDash val="solid"/>
            <a:miter/>
            <a:headEnd type="none" w="med" len="med"/>
            <a:tailEnd type="triangle" w="lg" len="lg"/>
          </a:ln>
        </p:spPr>
      </p:cxnSp>
      <p:cxnSp>
        <p:nvCxnSpPr>
          <p:cNvPr id="262" name="Shape 262"/>
          <p:cNvCxnSpPr>
            <a:stCxn id="259" idx="4"/>
          </p:cNvCxnSpPr>
          <p:nvPr/>
        </p:nvCxnSpPr>
        <p:spPr>
          <a:xfrm rot="10800000" flipH="1">
            <a:off x="6314033" y="2625785"/>
            <a:ext cx="750900" cy="649800"/>
          </a:xfrm>
          <a:prstGeom prst="straightConnector1">
            <a:avLst/>
          </a:prstGeom>
          <a:noFill/>
          <a:ln w="38100" cap="flat" cmpd="sng">
            <a:solidFill>
              <a:srgbClr val="773F9B"/>
            </a:solidFill>
            <a:prstDash val="solid"/>
            <a:miter/>
            <a:headEnd type="none" w="med" len="med"/>
            <a:tailEnd type="triangle" w="lg" len="lg"/>
          </a:ln>
        </p:spPr>
      </p:cxnSp>
      <p:cxnSp>
        <p:nvCxnSpPr>
          <p:cNvPr id="263" name="Shape 263"/>
          <p:cNvCxnSpPr>
            <a:stCxn id="260" idx="3"/>
            <a:endCxn id="270" idx="0"/>
          </p:cNvCxnSpPr>
          <p:nvPr/>
        </p:nvCxnSpPr>
        <p:spPr>
          <a:xfrm>
            <a:off x="7973506" y="1323407"/>
            <a:ext cx="5" cy="596196"/>
          </a:xfrm>
          <a:prstGeom prst="straightConnector1">
            <a:avLst/>
          </a:prstGeom>
          <a:noFill/>
          <a:ln w="38100" cap="flat" cmpd="sng">
            <a:solidFill>
              <a:srgbClr val="773F9B"/>
            </a:solidFill>
            <a:prstDash val="solid"/>
            <a:miter/>
            <a:headEnd type="none" w="med" len="med"/>
            <a:tailEnd type="triangle" w="lg" len="lg"/>
          </a:ln>
        </p:spPr>
      </p:cxnSp>
      <p:sp>
        <p:nvSpPr>
          <p:cNvPr id="264" name="Shape 264"/>
          <p:cNvSpPr/>
          <p:nvPr/>
        </p:nvSpPr>
        <p:spPr>
          <a:xfrm>
            <a:off x="5142325" y="4585828"/>
            <a:ext cx="4001675" cy="282769"/>
          </a:xfrm>
          <a:prstGeom prst="rect">
            <a:avLst/>
          </a:prstGeom>
          <a:noFill/>
          <a:ln>
            <a:noFill/>
          </a:ln>
        </p:spPr>
        <p:txBody>
          <a:bodyPr lIns="51425" tIns="25700" rIns="51425" bIns="25700" anchor="t" anchorCtr="0">
            <a:noAutofit/>
          </a:bodyPr>
          <a:lstStyle/>
          <a:p>
            <a:pPr marL="0" marR="0" lvl="0" indent="0" algn="l" rtl="0">
              <a:spcBef>
                <a:spcPts val="0"/>
              </a:spcBef>
              <a:buSzPct val="25000"/>
              <a:buNone/>
            </a:pPr>
            <a:r>
              <a:rPr lang="en" sz="2300" b="0" i="0" u="none" strike="noStrike" cap="none" baseline="30000" dirty="0">
                <a:solidFill>
                  <a:srgbClr val="FFFF00"/>
                </a:solidFill>
                <a:latin typeface="Helvetica Neue"/>
                <a:ea typeface="Helvetica Neue"/>
                <a:cs typeface="Helvetica Neue"/>
                <a:sym typeface="Helvetica Neue"/>
              </a:rPr>
              <a:t>http://www.py4e.com/code3/</a:t>
            </a:r>
            <a:r>
              <a:rPr lang="en" sz="2300" b="0" i="0" u="none" strike="noStrike" cap="none" baseline="30000" dirty="0" err="1">
                <a:solidFill>
                  <a:srgbClr val="FFFF00"/>
                </a:solidFill>
                <a:latin typeface="Helvetica Neue"/>
                <a:ea typeface="Helvetica Neue"/>
                <a:cs typeface="Helvetica Neue"/>
                <a:sym typeface="Helvetica Neue"/>
              </a:rPr>
              <a:t>pagerank.zip</a:t>
            </a:r>
            <a:endParaRPr lang="en" sz="2300" b="0" i="0" u="none" strike="noStrike" cap="none" baseline="30000" dirty="0">
              <a:solidFill>
                <a:srgbClr val="FFFF00"/>
              </a:solidFill>
              <a:latin typeface="Helvetica Neue"/>
              <a:ea typeface="Helvetica Neue"/>
              <a:cs typeface="Helvetica Neue"/>
              <a:sym typeface="Helvetica Neue"/>
            </a:endParaRPr>
          </a:p>
        </p:txBody>
      </p:sp>
      <p:sp>
        <p:nvSpPr>
          <p:cNvPr id="265" name="Shape 265"/>
          <p:cNvSpPr txBox="1"/>
          <p:nvPr/>
        </p:nvSpPr>
        <p:spPr>
          <a:xfrm>
            <a:off x="2844820" y="470860"/>
            <a:ext cx="1132521" cy="334707"/>
          </a:xfrm>
          <a:prstGeom prst="rect">
            <a:avLst/>
          </a:prstGeom>
          <a:solidFill>
            <a:srgbClr val="773F9B"/>
          </a:solidFill>
          <a:ln>
            <a:noFill/>
          </a:ln>
        </p:spPr>
        <p:txBody>
          <a:bodyPr lIns="28575" tIns="28575" rIns="28575" bIns="28575" anchor="ctr" anchorCtr="0">
            <a:noAutofit/>
          </a:bodyPr>
          <a:lstStyle/>
          <a:p>
            <a:pPr marL="0" marR="0" lvl="0" indent="0" algn="l" rtl="0">
              <a:lnSpc>
                <a:spcPct val="100000"/>
              </a:lnSpc>
              <a:spcBef>
                <a:spcPts val="0"/>
              </a:spcBef>
              <a:spcAft>
                <a:spcPts val="0"/>
              </a:spcAft>
              <a:buClr>
                <a:srgbClr val="FFFFFF"/>
              </a:buClr>
              <a:buSzPct val="25000"/>
              <a:buFont typeface="Helvetica Neue"/>
              <a:buNone/>
            </a:pPr>
            <a:r>
              <a:rPr lang="en" sz="1800" b="0" i="0" u="none" strike="noStrike" cap="none">
                <a:solidFill>
                  <a:srgbClr val="FFFFFF"/>
                </a:solidFill>
                <a:latin typeface="Helvetica Neue"/>
                <a:ea typeface="Helvetica Neue"/>
                <a:cs typeface="Helvetica Neue"/>
                <a:sym typeface="Helvetica Neue"/>
              </a:rPr>
              <a:t>spreset.py</a:t>
            </a:r>
          </a:p>
        </p:txBody>
      </p:sp>
      <p:sp>
        <p:nvSpPr>
          <p:cNvPr id="266" name="Shape 266"/>
          <p:cNvSpPr txBox="1"/>
          <p:nvPr/>
        </p:nvSpPr>
        <p:spPr>
          <a:xfrm>
            <a:off x="5194379" y="464776"/>
            <a:ext cx="1067599" cy="334707"/>
          </a:xfrm>
          <a:prstGeom prst="rect">
            <a:avLst/>
          </a:prstGeom>
          <a:solidFill>
            <a:srgbClr val="773F9B"/>
          </a:solidFill>
          <a:ln>
            <a:noFill/>
          </a:ln>
        </p:spPr>
        <p:txBody>
          <a:bodyPr lIns="28575" tIns="28575" rIns="28575" bIns="28575" anchor="ctr" anchorCtr="0">
            <a:noAutofit/>
          </a:bodyPr>
          <a:lstStyle/>
          <a:p>
            <a:pPr marL="0" marR="0" lvl="0" indent="0" algn="l" rtl="0">
              <a:lnSpc>
                <a:spcPct val="100000"/>
              </a:lnSpc>
              <a:spcBef>
                <a:spcPts val="0"/>
              </a:spcBef>
              <a:spcAft>
                <a:spcPts val="0"/>
              </a:spcAft>
              <a:buClr>
                <a:srgbClr val="FFFFFF"/>
              </a:buClr>
              <a:buSzPct val="25000"/>
              <a:buFont typeface="Helvetica Neue"/>
              <a:buNone/>
            </a:pPr>
            <a:r>
              <a:rPr lang="en" sz="1800" b="0" i="0" u="none" strike="noStrike" cap="none">
                <a:solidFill>
                  <a:srgbClr val="FFFFFF"/>
                </a:solidFill>
                <a:latin typeface="Helvetica Neue"/>
                <a:ea typeface="Helvetica Neue"/>
                <a:cs typeface="Helvetica Neue"/>
                <a:sym typeface="Helvetica Neue"/>
              </a:rPr>
              <a:t>sprank.py</a:t>
            </a:r>
          </a:p>
        </p:txBody>
      </p:sp>
      <p:cxnSp>
        <p:nvCxnSpPr>
          <p:cNvPr id="267" name="Shape 267"/>
          <p:cNvCxnSpPr>
            <a:stCxn id="265" idx="2"/>
            <a:endCxn id="250" idx="1"/>
          </p:cNvCxnSpPr>
          <p:nvPr/>
        </p:nvCxnSpPr>
        <p:spPr>
          <a:xfrm>
            <a:off x="3411081" y="805568"/>
            <a:ext cx="1164900" cy="733199"/>
          </a:xfrm>
          <a:prstGeom prst="straightConnector1">
            <a:avLst/>
          </a:prstGeom>
          <a:noFill/>
          <a:ln w="38100" cap="flat" cmpd="sng">
            <a:solidFill>
              <a:srgbClr val="773F9B"/>
            </a:solidFill>
            <a:prstDash val="solid"/>
            <a:miter/>
            <a:headEnd type="none" w="med" len="med"/>
            <a:tailEnd type="triangle" w="lg" len="lg"/>
          </a:ln>
        </p:spPr>
      </p:cxnSp>
      <p:cxnSp>
        <p:nvCxnSpPr>
          <p:cNvPr id="268" name="Shape 268"/>
          <p:cNvCxnSpPr>
            <a:stCxn id="266" idx="2"/>
            <a:endCxn id="250" idx="1"/>
          </p:cNvCxnSpPr>
          <p:nvPr/>
        </p:nvCxnSpPr>
        <p:spPr>
          <a:xfrm flipH="1">
            <a:off x="4576179" y="799484"/>
            <a:ext cx="1152000" cy="739199"/>
          </a:xfrm>
          <a:prstGeom prst="straightConnector1">
            <a:avLst/>
          </a:prstGeom>
          <a:noFill/>
          <a:ln w="38100" cap="flat" cmpd="sng">
            <a:solidFill>
              <a:srgbClr val="773F9B"/>
            </a:solidFill>
            <a:prstDash val="solid"/>
            <a:miter/>
            <a:headEnd type="triangle" w="lg" len="lg"/>
            <a:tailEnd type="triangle" w="lg" len="lg"/>
          </a:ln>
        </p:spPr>
      </p:cxnSp>
      <p:sp>
        <p:nvSpPr>
          <p:cNvPr id="269" name="Shape 269"/>
          <p:cNvSpPr txBox="1"/>
          <p:nvPr/>
        </p:nvSpPr>
        <p:spPr>
          <a:xfrm>
            <a:off x="4543600" y="2184650"/>
            <a:ext cx="1132499" cy="334799"/>
          </a:xfrm>
          <a:prstGeom prst="rect">
            <a:avLst/>
          </a:prstGeom>
          <a:solidFill>
            <a:srgbClr val="773F9B"/>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FFFFFF"/>
              </a:buClr>
              <a:buSzPct val="25000"/>
              <a:buFont typeface="Helvetica Neue"/>
              <a:buNone/>
            </a:pPr>
            <a:r>
              <a:rPr lang="en" sz="1800" b="0" i="0" u="none" strike="noStrike" cap="none">
                <a:solidFill>
                  <a:srgbClr val="FFFFFF"/>
                </a:solidFill>
                <a:latin typeface="Helvetica Neue"/>
                <a:ea typeface="Helvetica Neue"/>
                <a:cs typeface="Helvetica Neue"/>
                <a:sym typeface="Helvetica Neue"/>
              </a:rPr>
              <a:t>spjson.py</a:t>
            </a:r>
          </a:p>
        </p:txBody>
      </p:sp>
      <p:pic>
        <p:nvPicPr>
          <p:cNvPr id="270" name="Shape 270" descr="pagerank.png"/>
          <p:cNvPicPr preferRelativeResize="0"/>
          <p:nvPr/>
        </p:nvPicPr>
        <p:blipFill rotWithShape="1">
          <a:blip r:embed="rId5">
            <a:alphaModFix/>
          </a:blip>
          <a:srcRect/>
          <a:stretch/>
        </p:blipFill>
        <p:spPr>
          <a:xfrm>
            <a:off x="7064959" y="1919603"/>
            <a:ext cx="1817104" cy="141267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650081" y="464695"/>
            <a:ext cx="4664869" cy="963999"/>
          </a:xfrm>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n" sz="3200" u="none" strike="noStrike" cap="none">
                <a:solidFill>
                  <a:srgbClr val="FFD966"/>
                </a:solidFill>
                <a:sym typeface="Cabin"/>
              </a:rPr>
              <a:t>Mailing Lists - </a:t>
            </a:r>
            <a:r>
              <a:rPr lang="en" sz="3200" u="none" strike="noStrike" cap="none" dirty="0" err="1">
                <a:solidFill>
                  <a:srgbClr val="FFD966"/>
                </a:solidFill>
                <a:sym typeface="Cabin"/>
              </a:rPr>
              <a:t>Gmane</a:t>
            </a:r>
            <a:endParaRPr lang="en" sz="3200" u="none" strike="noStrike" cap="none" dirty="0">
              <a:solidFill>
                <a:srgbClr val="FFD966"/>
              </a:solidFill>
              <a:sym typeface="Cabin"/>
            </a:endParaRPr>
          </a:p>
        </p:txBody>
      </p:sp>
      <p:sp>
        <p:nvSpPr>
          <p:cNvPr id="276" name="Shape 276"/>
          <p:cNvSpPr txBox="1">
            <a:spLocks noGrp="1"/>
          </p:cNvSpPr>
          <p:nvPr>
            <p:ph idx="1"/>
          </p:nvPr>
        </p:nvSpPr>
        <p:spPr>
          <a:xfrm>
            <a:off x="650081" y="1428694"/>
            <a:ext cx="4521994" cy="2313163"/>
          </a:xfrm>
          <a:prstGeom prst="rect">
            <a:avLst/>
          </a:prstGeom>
          <a:noFill/>
          <a:ln>
            <a:noFill/>
          </a:ln>
        </p:spPr>
        <p:txBody>
          <a:bodyPr lIns="21425" tIns="21425" rIns="21425" bIns="21425" anchor="ctr" anchorCtr="0">
            <a:noAutofit/>
          </a:bodyPr>
          <a:lstStyle/>
          <a:p>
            <a:pPr marL="457200" marR="0" lvl="0" indent="-355600" algn="l" rtl="0">
              <a:spcBef>
                <a:spcPts val="0"/>
              </a:spcBef>
              <a:buClr>
                <a:srgbClr val="FFFFFF"/>
              </a:buClr>
              <a:buSzPct val="100000"/>
              <a:buFont typeface="Cabin"/>
            </a:pPr>
            <a:r>
              <a:rPr lang="en" sz="2000" u="none" strike="noStrike" cap="none" dirty="0">
                <a:solidFill>
                  <a:srgbClr val="FFFFFF"/>
                </a:solidFill>
                <a:sym typeface="Cabin"/>
              </a:rPr>
              <a:t>Crawl the archive of a mailing list</a:t>
            </a:r>
          </a:p>
          <a:p>
            <a:pPr marL="457200" marR="0" lvl="0" indent="-355600" algn="l" rtl="0">
              <a:spcBef>
                <a:spcPts val="2000"/>
              </a:spcBef>
              <a:buClr>
                <a:srgbClr val="FFFFFF"/>
              </a:buClr>
              <a:buSzPct val="100000"/>
              <a:buFont typeface="Cabin"/>
            </a:pPr>
            <a:r>
              <a:rPr lang="en" sz="2000" u="none" strike="noStrike" cap="none" dirty="0">
                <a:solidFill>
                  <a:srgbClr val="FFFFFF"/>
                </a:solidFill>
                <a:sym typeface="Cabin"/>
              </a:rPr>
              <a:t>Do some analysis / cleanup</a:t>
            </a:r>
          </a:p>
          <a:p>
            <a:pPr marL="457200" marR="0" lvl="0" indent="-355600" algn="l" rtl="0">
              <a:spcBef>
                <a:spcPts val="2000"/>
              </a:spcBef>
              <a:buClr>
                <a:srgbClr val="FFFFFF"/>
              </a:buClr>
              <a:buSzPct val="100000"/>
              <a:buFont typeface="Cabin"/>
            </a:pPr>
            <a:r>
              <a:rPr lang="en" sz="2000" u="none" strike="noStrike" cap="none" dirty="0">
                <a:solidFill>
                  <a:srgbClr val="FFFFFF"/>
                </a:solidFill>
                <a:sym typeface="Cabin"/>
              </a:rPr>
              <a:t>Visualize the data as word cloud and lines</a:t>
            </a:r>
          </a:p>
        </p:txBody>
      </p:sp>
      <p:sp>
        <p:nvSpPr>
          <p:cNvPr id="277" name="Shape 277"/>
          <p:cNvSpPr/>
          <p:nvPr/>
        </p:nvSpPr>
        <p:spPr>
          <a:xfrm>
            <a:off x="4857750" y="4176712"/>
            <a:ext cx="4097735" cy="282769"/>
          </a:xfrm>
          <a:prstGeom prst="rect">
            <a:avLst/>
          </a:prstGeom>
          <a:noFill/>
          <a:ln>
            <a:noFill/>
          </a:ln>
        </p:spPr>
        <p:txBody>
          <a:bodyPr lIns="51425" tIns="25700" rIns="51425" bIns="25700" anchor="ctr" anchorCtr="0">
            <a:noAutofit/>
          </a:bodyPr>
          <a:lstStyle/>
          <a:p>
            <a:pPr marL="0" marR="0" lvl="0" indent="0" algn="ctr" rtl="0">
              <a:spcBef>
                <a:spcPts val="0"/>
              </a:spcBef>
              <a:buSzPct val="25000"/>
              <a:buNone/>
            </a:pPr>
            <a:r>
              <a:rPr lang="en" sz="2300" b="0" i="0" u="none" strike="noStrike" cap="none" baseline="30000" dirty="0">
                <a:solidFill>
                  <a:srgbClr val="FFFF00"/>
                </a:solidFill>
                <a:latin typeface="Helvetica Neue"/>
                <a:ea typeface="Helvetica Neue"/>
                <a:cs typeface="Helvetica Neue"/>
                <a:sym typeface="Helvetica Neue"/>
              </a:rPr>
              <a:t>http://www.py4e.com/code3/</a:t>
            </a:r>
            <a:r>
              <a:rPr lang="en" sz="2300" b="0" i="0" u="none" strike="noStrike" cap="none" baseline="30000" dirty="0" err="1">
                <a:solidFill>
                  <a:srgbClr val="FFFF00"/>
                </a:solidFill>
                <a:latin typeface="Helvetica Neue"/>
                <a:ea typeface="Helvetica Neue"/>
                <a:cs typeface="Helvetica Neue"/>
                <a:sym typeface="Helvetica Neue"/>
              </a:rPr>
              <a:t>gmane.zip</a:t>
            </a:r>
            <a:endParaRPr lang="en" sz="2300" b="0" i="0" u="none" strike="noStrike" cap="none" baseline="30000" dirty="0">
              <a:solidFill>
                <a:srgbClr val="FFFF00"/>
              </a:solidFill>
              <a:latin typeface="Helvetica Neue"/>
              <a:ea typeface="Helvetica Neue"/>
              <a:cs typeface="Helvetica Neue"/>
              <a:sym typeface="Helvetica Neue"/>
            </a:endParaRPr>
          </a:p>
        </p:txBody>
      </p:sp>
      <p:pic>
        <p:nvPicPr>
          <p:cNvPr id="278" name="Shape 278" descr="wordcloud.png"/>
          <p:cNvPicPr preferRelativeResize="0"/>
          <p:nvPr/>
        </p:nvPicPr>
        <p:blipFill rotWithShape="1">
          <a:blip r:embed="rId3">
            <a:alphaModFix/>
          </a:blip>
          <a:srcRect/>
          <a:stretch/>
        </p:blipFill>
        <p:spPr>
          <a:xfrm>
            <a:off x="5700745" y="826293"/>
            <a:ext cx="2726069" cy="291556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n" sz="4300" u="none" strike="noStrike" cap="none">
                <a:solidFill>
                  <a:srgbClr val="FF0000"/>
                </a:solidFill>
                <a:sym typeface="Cabin"/>
              </a:rPr>
              <a:t>Warning: </a:t>
            </a:r>
            <a:r>
              <a:rPr lang="en" sz="4300" u="none" strike="noStrike" cap="none">
                <a:solidFill>
                  <a:srgbClr val="FFD966"/>
                </a:solidFill>
                <a:sym typeface="Cabin"/>
              </a:rPr>
              <a:t>This Dataset is &gt; 1GB </a:t>
            </a:r>
          </a:p>
        </p:txBody>
      </p:sp>
      <p:sp>
        <p:nvSpPr>
          <p:cNvPr id="284" name="Shape 284"/>
          <p:cNvSpPr txBox="1">
            <a:spLocks noGrp="1"/>
          </p:cNvSpPr>
          <p:nvPr>
            <p:ph idx="1"/>
          </p:nvPr>
        </p:nvSpPr>
        <p:spPr>
          <a:xfrm>
            <a:off x="650081" y="1605594"/>
            <a:ext cx="7836750" cy="1326355"/>
          </a:xfrm>
          <a:prstGeom prst="rect">
            <a:avLst/>
          </a:prstGeom>
          <a:noFill/>
          <a:ln>
            <a:noFill/>
          </a:ln>
        </p:spPr>
        <p:txBody>
          <a:bodyPr lIns="21425" tIns="21425" rIns="21425" bIns="21425" anchor="t" anchorCtr="0">
            <a:noAutofit/>
          </a:bodyPr>
          <a:lstStyle/>
          <a:p>
            <a:pPr marL="457200" marR="0" lvl="0" indent="-355600" algn="l" rtl="0">
              <a:lnSpc>
                <a:spcPct val="115000"/>
              </a:lnSpc>
              <a:spcBef>
                <a:spcPts val="0"/>
              </a:spcBef>
              <a:buClr>
                <a:srgbClr val="FFFFFF"/>
              </a:buClr>
              <a:buSzPct val="100000"/>
              <a:buFont typeface="Cabin"/>
            </a:pPr>
            <a:r>
              <a:rPr lang="en" sz="2000" u="none" strike="noStrike" cap="none" dirty="0">
                <a:solidFill>
                  <a:srgbClr val="FFFFFF"/>
                </a:solidFill>
                <a:sym typeface="Cabin"/>
              </a:rPr>
              <a:t>Do not just point this application at </a:t>
            </a:r>
            <a:r>
              <a:rPr lang="en" sz="2000" u="none" strike="noStrike" cap="none" dirty="0" err="1">
                <a:solidFill>
                  <a:srgbClr val="FFFF00"/>
                </a:solidFill>
                <a:sym typeface="Cabin"/>
              </a:rPr>
              <a:t>gmane.org</a:t>
            </a:r>
            <a:r>
              <a:rPr lang="en" sz="2000" u="none" strike="noStrike" cap="none" dirty="0">
                <a:solidFill>
                  <a:srgbClr val="FFFFFF"/>
                </a:solidFill>
                <a:sym typeface="Cabin"/>
              </a:rPr>
              <a:t> and let it run</a:t>
            </a:r>
            <a:endParaRPr lang="en-US" sz="2000" u="none" strike="noStrike" cap="none" dirty="0">
              <a:solidFill>
                <a:srgbClr val="FFFFFF"/>
              </a:solidFill>
              <a:sym typeface="Cabin"/>
            </a:endParaRPr>
          </a:p>
          <a:p>
            <a:pPr marL="457200" marR="0" lvl="0" indent="-355600" algn="l" rtl="0">
              <a:lnSpc>
                <a:spcPct val="115000"/>
              </a:lnSpc>
              <a:spcBef>
                <a:spcPts val="0"/>
              </a:spcBef>
              <a:buClr>
                <a:srgbClr val="FFFFFF"/>
              </a:buClr>
              <a:buSzPct val="100000"/>
              <a:buFont typeface="Cabin"/>
            </a:pPr>
            <a:r>
              <a:rPr lang="en" sz="2000" u="none" strike="noStrike" cap="none" dirty="0">
                <a:solidFill>
                  <a:srgbClr val="FFFFFF"/>
                </a:solidFill>
                <a:sym typeface="Cabin"/>
              </a:rPr>
              <a:t>There is no rate limit – these are cool folk</a:t>
            </a:r>
            <a:r>
              <a:rPr lang="en-US" sz="2000" dirty="0">
                <a:solidFill>
                  <a:srgbClr val="FFFFFF"/>
                </a:solidFill>
                <a:sym typeface="Cabin"/>
              </a:rPr>
              <a:t>s</a:t>
            </a:r>
            <a:endParaRPr lang="en" dirty="0"/>
          </a:p>
        </p:txBody>
      </p:sp>
      <p:sp>
        <p:nvSpPr>
          <p:cNvPr id="285" name="Shape 285"/>
          <p:cNvSpPr txBox="1"/>
          <p:nvPr/>
        </p:nvSpPr>
        <p:spPr>
          <a:xfrm>
            <a:off x="650081" y="2931949"/>
            <a:ext cx="7664937" cy="1028418"/>
          </a:xfrm>
          <a:prstGeom prst="rect">
            <a:avLst/>
          </a:prstGeom>
          <a:noFill/>
          <a:ln>
            <a:noFill/>
          </a:ln>
        </p:spPr>
        <p:txBody>
          <a:bodyPr lIns="91425" tIns="91425" rIns="91425" bIns="91425" anchor="t" anchorCtr="0">
            <a:noAutofit/>
          </a:bodyPr>
          <a:lstStyle/>
          <a:p>
            <a:pPr lvl="0" algn="ctr">
              <a:spcBef>
                <a:spcPts val="0"/>
              </a:spcBef>
              <a:buNone/>
            </a:pPr>
            <a:r>
              <a:rPr lang="en-US" sz="1800" dirty="0">
                <a:solidFill>
                  <a:srgbClr val="FFFF00"/>
                </a:solidFill>
                <a:latin typeface="Courier"/>
                <a:ea typeface="Courier New"/>
                <a:cs typeface="Courier"/>
                <a:sym typeface="Courier New"/>
              </a:rPr>
              <a:t>Use this for </a:t>
            </a:r>
            <a:r>
              <a:rPr lang="en-US" sz="1800">
                <a:solidFill>
                  <a:srgbClr val="FFFF00"/>
                </a:solidFill>
                <a:latin typeface="Courier"/>
                <a:ea typeface="Courier New"/>
                <a:cs typeface="Courier"/>
                <a:sym typeface="Courier New"/>
              </a:rPr>
              <a:t>your testing:</a:t>
            </a:r>
          </a:p>
          <a:p>
            <a:pPr lvl="0" algn="ctr">
              <a:spcBef>
                <a:spcPts val="0"/>
              </a:spcBef>
              <a:buNone/>
            </a:pPr>
            <a:endParaRPr lang="en-US" sz="1800" dirty="0">
              <a:solidFill>
                <a:srgbClr val="FFFF00"/>
              </a:solidFill>
              <a:latin typeface="Courier"/>
              <a:ea typeface="Courier New"/>
              <a:cs typeface="Courier"/>
              <a:sym typeface="Courier New"/>
            </a:endParaRPr>
          </a:p>
          <a:p>
            <a:pPr lvl="0" algn="ctr">
              <a:spcBef>
                <a:spcPts val="0"/>
              </a:spcBef>
              <a:buNone/>
            </a:pPr>
            <a:r>
              <a:rPr lang="en" sz="1800" dirty="0">
                <a:solidFill>
                  <a:srgbClr val="FFFF00"/>
                </a:solidFill>
                <a:latin typeface="Courier"/>
                <a:ea typeface="Courier New"/>
                <a:cs typeface="Courier"/>
                <a:sym typeface="Courier New"/>
              </a:rPr>
              <a:t>http://</a:t>
            </a:r>
            <a:r>
              <a:rPr lang="en" sz="1800" dirty="0" err="1">
                <a:solidFill>
                  <a:srgbClr val="FFFF00"/>
                </a:solidFill>
                <a:latin typeface="Courier"/>
                <a:ea typeface="Courier New"/>
                <a:cs typeface="Courier"/>
                <a:sym typeface="Courier New"/>
              </a:rPr>
              <a:t>mbox.dr-chuck.net</a:t>
            </a:r>
            <a:r>
              <a:rPr lang="en" sz="1800" dirty="0">
                <a:solidFill>
                  <a:srgbClr val="FFFF00"/>
                </a:solidFill>
                <a:latin typeface="Courier"/>
                <a:ea typeface="Courier New"/>
                <a:cs typeface="Courier"/>
                <a:sym typeface="Courier New"/>
              </a:rPr>
              <a:t>/</a:t>
            </a:r>
            <a:r>
              <a:rPr lang="en" sz="1800" dirty="0" err="1">
                <a:solidFill>
                  <a:srgbClr val="FFFF00"/>
                </a:solidFill>
                <a:latin typeface="Courier"/>
                <a:ea typeface="Courier New"/>
                <a:cs typeface="Courier"/>
                <a:sym typeface="Courier New"/>
              </a:rPr>
              <a:t>sakai.devel</a:t>
            </a:r>
            <a:r>
              <a:rPr lang="en" sz="1800" dirty="0">
                <a:solidFill>
                  <a:srgbClr val="FFFF00"/>
                </a:solidFill>
                <a:latin typeface="Courier"/>
                <a:ea typeface="Courier New"/>
                <a:cs typeface="Courier"/>
                <a:sym typeface="Courier New"/>
              </a:rPr>
              <a:t>/4/5</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Shape 290" descr="wordcloud.png"/>
          <p:cNvPicPr preferRelativeResize="0"/>
          <p:nvPr/>
        </p:nvPicPr>
        <p:blipFill rotWithShape="1">
          <a:blip r:embed="rId3">
            <a:alphaModFix/>
          </a:blip>
          <a:srcRect/>
          <a:stretch/>
        </p:blipFill>
        <p:spPr>
          <a:xfrm>
            <a:off x="7430816" y="1432002"/>
            <a:ext cx="1085388" cy="1160835"/>
          </a:xfrm>
          <a:prstGeom prst="rect">
            <a:avLst/>
          </a:prstGeom>
          <a:noFill/>
          <a:ln>
            <a:noFill/>
          </a:ln>
        </p:spPr>
      </p:pic>
      <p:sp>
        <p:nvSpPr>
          <p:cNvPr id="291" name="Shape 291"/>
          <p:cNvSpPr/>
          <p:nvPr/>
        </p:nvSpPr>
        <p:spPr>
          <a:xfrm>
            <a:off x="3847034" y="638979"/>
            <a:ext cx="1476374" cy="449587"/>
          </a:xfrm>
          <a:prstGeom prst="can">
            <a:avLst>
              <a:gd name="adj" fmla="val 25000"/>
            </a:avLst>
          </a:prstGeom>
          <a:blipFill rotWithShape="1">
            <a:blip r:embed="rId4">
              <a:alphaModFix/>
            </a:blip>
            <a:tile tx="0" ty="0" sx="100000" sy="100000" flip="none" algn="tl"/>
          </a:blip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660066"/>
              </a:buClr>
              <a:buSzPct val="25000"/>
              <a:buFont typeface="Cabin"/>
              <a:buNone/>
            </a:pPr>
            <a:r>
              <a:rPr lang="en" sz="1500" u="none" strike="noStrike" cap="none" dirty="0" err="1">
                <a:solidFill>
                  <a:srgbClr val="660066"/>
                </a:solidFill>
                <a:latin typeface="Arial Regular" charset="0"/>
                <a:ea typeface="Arial Regular" charset="0"/>
                <a:cs typeface="Arial Regular" charset="0"/>
                <a:sym typeface="Cabin"/>
              </a:rPr>
              <a:t>content.sqlite</a:t>
            </a:r>
            <a:endParaRPr lang="en" sz="1500" u="none" strike="noStrike" cap="none" dirty="0">
              <a:solidFill>
                <a:srgbClr val="660066"/>
              </a:solidFill>
              <a:latin typeface="Arial Regular" charset="0"/>
              <a:ea typeface="Arial Regular" charset="0"/>
              <a:cs typeface="Arial Regular" charset="0"/>
              <a:sym typeface="Cabin"/>
            </a:endParaRPr>
          </a:p>
        </p:txBody>
      </p:sp>
      <p:cxnSp>
        <p:nvCxnSpPr>
          <p:cNvPr id="292" name="Shape 292"/>
          <p:cNvCxnSpPr>
            <a:endCxn id="291" idx="2"/>
          </p:cNvCxnSpPr>
          <p:nvPr/>
        </p:nvCxnSpPr>
        <p:spPr>
          <a:xfrm>
            <a:off x="2228834" y="860173"/>
            <a:ext cx="1618200" cy="3600"/>
          </a:xfrm>
          <a:prstGeom prst="straightConnector1">
            <a:avLst/>
          </a:prstGeom>
          <a:noFill/>
          <a:ln w="38100" cap="flat" cmpd="sng">
            <a:solidFill>
              <a:srgbClr val="773F9B"/>
            </a:solidFill>
            <a:prstDash val="solid"/>
            <a:miter/>
            <a:headEnd type="none" w="med" len="med"/>
            <a:tailEnd type="triangle" w="lg" len="lg"/>
          </a:ln>
        </p:spPr>
      </p:cxnSp>
      <p:sp>
        <p:nvSpPr>
          <p:cNvPr id="293" name="Shape 293"/>
          <p:cNvSpPr txBox="1"/>
          <p:nvPr/>
        </p:nvSpPr>
        <p:spPr>
          <a:xfrm>
            <a:off x="2199524" y="653778"/>
            <a:ext cx="1082100" cy="334799"/>
          </a:xfrm>
          <a:prstGeom prst="rect">
            <a:avLst/>
          </a:prstGeom>
          <a:solidFill>
            <a:schemeClr val="accent6"/>
          </a:solidFill>
          <a:ln w="12700" cap="flat" cmpd="sng">
            <a:solidFill>
              <a:schemeClr val="accent6"/>
            </a:solidFill>
            <a:prstDash val="solid"/>
            <a:miter/>
            <a:headEnd type="none" w="med" len="med"/>
            <a:tailEnd type="none" w="med" len="med"/>
          </a:ln>
        </p:spPr>
        <p:txBody>
          <a:bodyPr lIns="28575" tIns="28575" rIns="28575" bIns="28575" anchor="ctr" anchorCtr="0">
            <a:noAutofit/>
          </a:bodyPr>
          <a:lstStyle/>
          <a:p>
            <a:pPr marL="0" marR="0" lvl="0" indent="0" algn="l" rtl="0">
              <a:lnSpc>
                <a:spcPct val="100000"/>
              </a:lnSpc>
              <a:spcBef>
                <a:spcPts val="0"/>
              </a:spcBef>
              <a:spcAft>
                <a:spcPts val="0"/>
              </a:spcAft>
              <a:buClr>
                <a:srgbClr val="FFFFFF"/>
              </a:buClr>
              <a:buSzPct val="25000"/>
              <a:buFont typeface="Helvetica Neue"/>
              <a:buNone/>
            </a:pPr>
            <a:r>
              <a:rPr lang="en" sz="1800" b="0" i="0" u="none" strike="noStrike" cap="none">
                <a:solidFill>
                  <a:srgbClr val="FFFFFF"/>
                </a:solidFill>
                <a:latin typeface="Helvetica Neue"/>
                <a:ea typeface="Helvetica Neue"/>
                <a:cs typeface="Helvetica Neue"/>
                <a:sym typeface="Helvetica Neue"/>
              </a:rPr>
              <a:t>gmane.py</a:t>
            </a:r>
          </a:p>
        </p:txBody>
      </p:sp>
      <p:cxnSp>
        <p:nvCxnSpPr>
          <p:cNvPr id="294" name="Shape 294"/>
          <p:cNvCxnSpPr>
            <a:endCxn id="306" idx="1"/>
          </p:cNvCxnSpPr>
          <p:nvPr/>
        </p:nvCxnSpPr>
        <p:spPr>
          <a:xfrm>
            <a:off x="4577002" y="1088566"/>
            <a:ext cx="8219" cy="831037"/>
          </a:xfrm>
          <a:prstGeom prst="straightConnector1">
            <a:avLst/>
          </a:prstGeom>
          <a:noFill/>
          <a:ln w="38100" cap="flat" cmpd="sng">
            <a:solidFill>
              <a:srgbClr val="773F9B"/>
            </a:solidFill>
            <a:prstDash val="solid"/>
            <a:miter/>
            <a:headEnd type="none" w="med" len="med"/>
            <a:tailEnd type="triangle" w="lg" len="lg"/>
          </a:ln>
        </p:spPr>
      </p:cxnSp>
      <p:sp>
        <p:nvSpPr>
          <p:cNvPr id="295" name="Shape 295"/>
          <p:cNvSpPr txBox="1"/>
          <p:nvPr/>
        </p:nvSpPr>
        <p:spPr>
          <a:xfrm>
            <a:off x="373230" y="3042726"/>
            <a:ext cx="3492164" cy="1460015"/>
          </a:xfrm>
          <a:prstGeom prst="rect">
            <a:avLst/>
          </a:prstGeom>
          <a:noFill/>
          <a:ln>
            <a:noFill/>
          </a:ln>
        </p:spPr>
        <p:txBody>
          <a:bodyPr lIns="28575" tIns="28575" rIns="28575" bIns="28575" anchor="ctr" anchorCtr="0">
            <a:noAutofit/>
          </a:bodyPr>
          <a:lstStyle/>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How many to dump? 5</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Loaded messages= 51330 subjects= 25033 senders= 1584</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Top 5 Email list participants </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steve.swinsburg@gmail.com 2657 </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azeckoski@unicon.net 1742</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ieb@tfd.co.uk 1591 </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csev@umich.edu 1304</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david.horwitz@uct.ac.za 1184</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a:t>
            </a:r>
          </a:p>
        </p:txBody>
      </p:sp>
      <p:pic>
        <p:nvPicPr>
          <p:cNvPr id="296" name="Shape 296"/>
          <p:cNvPicPr preferRelativeResize="0"/>
          <p:nvPr/>
        </p:nvPicPr>
        <p:blipFill rotWithShape="1">
          <a:blip r:embed="rId5">
            <a:alphaModFix/>
          </a:blip>
          <a:srcRect/>
          <a:stretch/>
        </p:blipFill>
        <p:spPr>
          <a:xfrm rot="10800000" flipH="1">
            <a:off x="112646" y="510329"/>
            <a:ext cx="2033828" cy="657117"/>
          </a:xfrm>
          <a:prstGeom prst="rect">
            <a:avLst/>
          </a:prstGeom>
          <a:noFill/>
          <a:ln>
            <a:noFill/>
          </a:ln>
        </p:spPr>
      </p:pic>
      <p:sp>
        <p:nvSpPr>
          <p:cNvPr id="297" name="Shape 297"/>
          <p:cNvSpPr txBox="1"/>
          <p:nvPr/>
        </p:nvSpPr>
        <p:spPr>
          <a:xfrm>
            <a:off x="373223" y="653775"/>
            <a:ext cx="1720200" cy="334800"/>
          </a:xfrm>
          <a:prstGeom prst="rect">
            <a:avLst/>
          </a:prstGeom>
          <a:noFill/>
          <a:ln>
            <a:noFill/>
          </a:ln>
        </p:spPr>
        <p:txBody>
          <a:bodyPr lIns="28575" tIns="28575" rIns="28575" bIns="28575" anchor="ctr" anchorCtr="0">
            <a:noAutofit/>
          </a:bodyPr>
          <a:lstStyle/>
          <a:p>
            <a:pPr marL="0" marR="0" lvl="0" indent="0" algn="l" rtl="0">
              <a:lnSpc>
                <a:spcPct val="100000"/>
              </a:lnSpc>
              <a:spcBef>
                <a:spcPts val="0"/>
              </a:spcBef>
              <a:spcAft>
                <a:spcPts val="0"/>
              </a:spcAft>
              <a:buClr>
                <a:srgbClr val="660066"/>
              </a:buClr>
              <a:buFont typeface="Helvetica Neue"/>
              <a:buNone/>
            </a:pPr>
            <a:r>
              <a:rPr lang="en" dirty="0" err="1">
                <a:solidFill>
                  <a:srgbClr val="660066"/>
                </a:solidFill>
                <a:latin typeface="Helvetica Neue"/>
                <a:ea typeface="Helvetica Neue"/>
                <a:cs typeface="Helvetica Neue"/>
                <a:sym typeface="Helvetica Neue"/>
              </a:rPr>
              <a:t>mbox.dr-chuck.net</a:t>
            </a:r>
            <a:endParaRPr lang="en" dirty="0">
              <a:solidFill>
                <a:srgbClr val="660066"/>
              </a:solidFill>
              <a:latin typeface="Helvetica Neue"/>
              <a:ea typeface="Helvetica Neue"/>
              <a:cs typeface="Helvetica Neue"/>
              <a:sym typeface="Helvetica Neue"/>
            </a:endParaRPr>
          </a:p>
        </p:txBody>
      </p:sp>
      <p:sp>
        <p:nvSpPr>
          <p:cNvPr id="298" name="Shape 298"/>
          <p:cNvSpPr/>
          <p:nvPr/>
        </p:nvSpPr>
        <p:spPr>
          <a:xfrm>
            <a:off x="5901406" y="1056408"/>
            <a:ext cx="1171799" cy="449700"/>
          </a:xfrm>
          <a:prstGeom prst="can">
            <a:avLst>
              <a:gd name="adj" fmla="val 25000"/>
            </a:avLst>
          </a:prstGeom>
          <a:solidFill>
            <a:srgbClr val="CCFFCC"/>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660066"/>
              </a:buClr>
              <a:buSzPct val="25000"/>
              <a:buFont typeface="Cabin"/>
              <a:buNone/>
            </a:pPr>
            <a:r>
              <a:rPr lang="en" sz="1500" u="none" strike="noStrike" cap="none">
                <a:solidFill>
                  <a:srgbClr val="660066"/>
                </a:solidFill>
                <a:latin typeface="Arial Regular" charset="0"/>
                <a:ea typeface="Arial Regular" charset="0"/>
                <a:cs typeface="Arial Regular" charset="0"/>
                <a:sym typeface="Cabin"/>
              </a:rPr>
              <a:t>gword.js</a:t>
            </a:r>
          </a:p>
        </p:txBody>
      </p:sp>
      <p:sp>
        <p:nvSpPr>
          <p:cNvPr id="299" name="Shape 299"/>
          <p:cNvSpPr/>
          <p:nvPr/>
        </p:nvSpPr>
        <p:spPr>
          <a:xfrm>
            <a:off x="7350706" y="516273"/>
            <a:ext cx="1245610" cy="580329"/>
          </a:xfrm>
          <a:prstGeom prst="can">
            <a:avLst>
              <a:gd name="adj" fmla="val 25000"/>
            </a:avLst>
          </a:prstGeom>
          <a:solidFill>
            <a:srgbClr val="92D050"/>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660066"/>
              </a:buClr>
              <a:buSzPct val="25000"/>
              <a:buFont typeface="Cabin"/>
              <a:buNone/>
            </a:pPr>
            <a:r>
              <a:rPr lang="en" sz="1500" u="none" strike="noStrike" cap="none">
                <a:solidFill>
                  <a:srgbClr val="660066"/>
                </a:solidFill>
                <a:latin typeface="Arial Regular" charset="0"/>
                <a:ea typeface="Arial Regular" charset="0"/>
                <a:cs typeface="Arial Regular" charset="0"/>
                <a:sym typeface="Cabin"/>
              </a:rPr>
              <a:t>gword.htm</a:t>
            </a:r>
            <a:endParaRPr lang="en" sz="1500" u="none" strike="noStrike" cap="none" dirty="0">
              <a:solidFill>
                <a:srgbClr val="660066"/>
              </a:solidFill>
              <a:latin typeface="Arial Regular" charset="0"/>
              <a:ea typeface="Arial Regular" charset="0"/>
              <a:cs typeface="Arial Regular" charset="0"/>
              <a:sym typeface="Cabin"/>
            </a:endParaRPr>
          </a:p>
          <a:p>
            <a:pPr marL="0" marR="0" lvl="0" indent="0" algn="ctr" rtl="0">
              <a:lnSpc>
                <a:spcPct val="100000"/>
              </a:lnSpc>
              <a:spcBef>
                <a:spcPts val="0"/>
              </a:spcBef>
              <a:spcAft>
                <a:spcPts val="0"/>
              </a:spcAft>
              <a:buClr>
                <a:srgbClr val="660066"/>
              </a:buClr>
              <a:buSzPct val="25000"/>
              <a:buFont typeface="Cabin"/>
              <a:buNone/>
            </a:pPr>
            <a:r>
              <a:rPr lang="en" sz="1500" u="none" strike="noStrike" cap="none" dirty="0">
                <a:solidFill>
                  <a:srgbClr val="660066"/>
                </a:solidFill>
                <a:latin typeface="Arial Regular" charset="0"/>
                <a:ea typeface="Arial Regular" charset="0"/>
                <a:cs typeface="Arial Regular" charset="0"/>
                <a:sym typeface="Cabin"/>
              </a:rPr>
              <a:t>d3.js</a:t>
            </a:r>
          </a:p>
        </p:txBody>
      </p:sp>
      <p:cxnSp>
        <p:nvCxnSpPr>
          <p:cNvPr id="300" name="Shape 300"/>
          <p:cNvCxnSpPr>
            <a:endCxn id="295" idx="0"/>
          </p:cNvCxnSpPr>
          <p:nvPr/>
        </p:nvCxnSpPr>
        <p:spPr>
          <a:xfrm flipH="1">
            <a:off x="2119312" y="2144526"/>
            <a:ext cx="1720200" cy="898200"/>
          </a:xfrm>
          <a:prstGeom prst="straightConnector1">
            <a:avLst/>
          </a:prstGeom>
          <a:noFill/>
          <a:ln w="38100" cap="flat" cmpd="sng">
            <a:solidFill>
              <a:srgbClr val="773F9B"/>
            </a:solidFill>
            <a:prstDash val="solid"/>
            <a:miter/>
            <a:headEnd type="none" w="med" len="med"/>
            <a:tailEnd type="triangle" w="lg" len="lg"/>
          </a:ln>
        </p:spPr>
      </p:cxnSp>
      <p:cxnSp>
        <p:nvCxnSpPr>
          <p:cNvPr id="301" name="Shape 301"/>
          <p:cNvCxnSpPr>
            <a:endCxn id="298" idx="3"/>
          </p:cNvCxnSpPr>
          <p:nvPr/>
        </p:nvCxnSpPr>
        <p:spPr>
          <a:xfrm flipV="1">
            <a:off x="5255831" y="1506108"/>
            <a:ext cx="1231475" cy="595250"/>
          </a:xfrm>
          <a:prstGeom prst="straightConnector1">
            <a:avLst/>
          </a:prstGeom>
          <a:noFill/>
          <a:ln w="38100" cap="flat" cmpd="sng">
            <a:solidFill>
              <a:srgbClr val="773F9B"/>
            </a:solidFill>
            <a:prstDash val="solid"/>
            <a:miter/>
            <a:headEnd type="none" w="med" len="med"/>
            <a:tailEnd type="triangle" w="lg" len="lg"/>
          </a:ln>
        </p:spPr>
      </p:cxnSp>
      <p:cxnSp>
        <p:nvCxnSpPr>
          <p:cNvPr id="302" name="Shape 302"/>
          <p:cNvCxnSpPr>
            <a:stCxn id="299" idx="3"/>
            <a:endCxn id="290" idx="0"/>
          </p:cNvCxnSpPr>
          <p:nvPr/>
        </p:nvCxnSpPr>
        <p:spPr>
          <a:xfrm flipH="1">
            <a:off x="7973510" y="1096602"/>
            <a:ext cx="1" cy="335400"/>
          </a:xfrm>
          <a:prstGeom prst="straightConnector1">
            <a:avLst/>
          </a:prstGeom>
          <a:noFill/>
          <a:ln w="38100" cap="flat" cmpd="sng">
            <a:solidFill>
              <a:srgbClr val="773F9B"/>
            </a:solidFill>
            <a:prstDash val="solid"/>
            <a:miter/>
            <a:headEnd type="none" w="med" len="med"/>
            <a:tailEnd type="triangle" w="lg" len="lg"/>
          </a:ln>
        </p:spPr>
      </p:cxnSp>
      <p:sp>
        <p:nvSpPr>
          <p:cNvPr id="303" name="Shape 303"/>
          <p:cNvSpPr/>
          <p:nvPr/>
        </p:nvSpPr>
        <p:spPr>
          <a:xfrm>
            <a:off x="2766624" y="4361356"/>
            <a:ext cx="4142265" cy="282769"/>
          </a:xfrm>
          <a:prstGeom prst="rect">
            <a:avLst/>
          </a:prstGeom>
          <a:noFill/>
          <a:ln>
            <a:noFill/>
          </a:ln>
        </p:spPr>
        <p:txBody>
          <a:bodyPr lIns="51425" tIns="25700" rIns="51425" bIns="25700" anchor="t" anchorCtr="0">
            <a:noAutofit/>
          </a:bodyPr>
          <a:lstStyle/>
          <a:p>
            <a:pPr marL="0" marR="0" lvl="0" indent="0" algn="l" rtl="0">
              <a:spcBef>
                <a:spcPts val="0"/>
              </a:spcBef>
              <a:buSzPct val="25000"/>
              <a:buNone/>
            </a:pPr>
            <a:r>
              <a:rPr lang="en" sz="2300" b="0" i="0" u="none" strike="noStrike" cap="none" baseline="30000">
                <a:solidFill>
                  <a:srgbClr val="FFFF00"/>
                </a:solidFill>
                <a:latin typeface="Helvetica Neue"/>
                <a:ea typeface="Helvetica Neue"/>
                <a:cs typeface="Helvetica Neue"/>
                <a:sym typeface="Helvetica Neue"/>
              </a:rPr>
              <a:t>http://www.py4e.com/code3/</a:t>
            </a:r>
            <a:r>
              <a:rPr lang="en" sz="2300" b="0" i="0" u="none" strike="noStrike" cap="none" baseline="30000" dirty="0" err="1">
                <a:solidFill>
                  <a:srgbClr val="FFFF00"/>
                </a:solidFill>
                <a:latin typeface="Helvetica Neue"/>
                <a:ea typeface="Helvetica Neue"/>
                <a:cs typeface="Helvetica Neue"/>
                <a:sym typeface="Helvetica Neue"/>
              </a:rPr>
              <a:t>gmane.zip</a:t>
            </a:r>
            <a:endParaRPr lang="en" sz="2300" b="0" i="0" u="none" strike="noStrike" cap="none" baseline="30000" dirty="0">
              <a:solidFill>
                <a:srgbClr val="FFFF00"/>
              </a:solidFill>
              <a:latin typeface="Helvetica Neue"/>
              <a:ea typeface="Helvetica Neue"/>
              <a:cs typeface="Helvetica Neue"/>
              <a:sym typeface="Helvetica Neue"/>
            </a:endParaRPr>
          </a:p>
        </p:txBody>
      </p:sp>
      <p:sp>
        <p:nvSpPr>
          <p:cNvPr id="304" name="Shape 304"/>
          <p:cNvSpPr txBox="1"/>
          <p:nvPr/>
        </p:nvSpPr>
        <p:spPr>
          <a:xfrm>
            <a:off x="5383902" y="1718130"/>
            <a:ext cx="1103399" cy="334799"/>
          </a:xfrm>
          <a:prstGeom prst="rect">
            <a:avLst/>
          </a:prstGeom>
          <a:solidFill>
            <a:srgbClr val="773F9B"/>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FFFFFF"/>
              </a:buClr>
              <a:buSzPct val="25000"/>
              <a:buFont typeface="Helvetica Neue"/>
              <a:buNone/>
            </a:pPr>
            <a:r>
              <a:rPr lang="en" sz="1800" b="0" i="0" u="none" strike="noStrike" cap="none">
                <a:solidFill>
                  <a:srgbClr val="FFFFFF"/>
                </a:solidFill>
                <a:latin typeface="Helvetica Neue"/>
                <a:ea typeface="Helvetica Neue"/>
                <a:cs typeface="Helvetica Neue"/>
                <a:sym typeface="Helvetica Neue"/>
              </a:rPr>
              <a:t>gword.py</a:t>
            </a:r>
            <a:endParaRPr lang="en" sz="1800" b="0" i="0" u="none" strike="noStrike" cap="none" dirty="0">
              <a:solidFill>
                <a:srgbClr val="FFFFFF"/>
              </a:solidFill>
              <a:latin typeface="Helvetica Neue"/>
              <a:ea typeface="Helvetica Neue"/>
              <a:cs typeface="Helvetica Neue"/>
              <a:sym typeface="Helvetica Neue"/>
            </a:endParaRPr>
          </a:p>
        </p:txBody>
      </p:sp>
      <p:sp>
        <p:nvSpPr>
          <p:cNvPr id="305" name="Shape 305"/>
          <p:cNvSpPr txBox="1"/>
          <p:nvPr/>
        </p:nvSpPr>
        <p:spPr>
          <a:xfrm>
            <a:off x="3942749" y="1202350"/>
            <a:ext cx="1245599" cy="334799"/>
          </a:xfrm>
          <a:prstGeom prst="rect">
            <a:avLst/>
          </a:prstGeom>
          <a:solidFill>
            <a:srgbClr val="773F9B"/>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FFFFFF"/>
              </a:buClr>
              <a:buSzPct val="25000"/>
              <a:buFont typeface="Helvetica Neue"/>
              <a:buNone/>
            </a:pPr>
            <a:r>
              <a:rPr lang="en" sz="1800" b="0" i="0" u="none" strike="noStrike" cap="none">
                <a:solidFill>
                  <a:srgbClr val="FFFFFF"/>
                </a:solidFill>
                <a:latin typeface="Helvetica Neue"/>
                <a:ea typeface="Helvetica Neue"/>
                <a:cs typeface="Helvetica Neue"/>
                <a:sym typeface="Helvetica Neue"/>
              </a:rPr>
              <a:t>gmodel.py</a:t>
            </a:r>
          </a:p>
        </p:txBody>
      </p:sp>
      <p:sp>
        <p:nvSpPr>
          <p:cNvPr id="307" name="Shape 307"/>
          <p:cNvSpPr txBox="1"/>
          <p:nvPr/>
        </p:nvSpPr>
        <p:spPr>
          <a:xfrm>
            <a:off x="2623799" y="2273075"/>
            <a:ext cx="1171799" cy="334799"/>
          </a:xfrm>
          <a:prstGeom prst="rect">
            <a:avLst/>
          </a:prstGeom>
          <a:solidFill>
            <a:srgbClr val="773F9B"/>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FFFFFF"/>
              </a:buClr>
              <a:buSzPct val="25000"/>
              <a:buFont typeface="Helvetica Neue"/>
              <a:buNone/>
            </a:pPr>
            <a:r>
              <a:rPr lang="en" sz="1800" b="0" i="0" u="none" strike="noStrike" cap="none">
                <a:solidFill>
                  <a:srgbClr val="FFFFFF"/>
                </a:solidFill>
                <a:latin typeface="Helvetica Neue"/>
                <a:ea typeface="Helvetica Neue"/>
                <a:cs typeface="Helvetica Neue"/>
                <a:sym typeface="Helvetica Neue"/>
              </a:rPr>
              <a:t>gbasic.py</a:t>
            </a:r>
          </a:p>
        </p:txBody>
      </p:sp>
      <p:cxnSp>
        <p:nvCxnSpPr>
          <p:cNvPr id="308" name="Shape 308"/>
          <p:cNvCxnSpPr>
            <a:stCxn id="298" idx="3"/>
            <a:endCxn id="290" idx="1"/>
          </p:cNvCxnSpPr>
          <p:nvPr/>
        </p:nvCxnSpPr>
        <p:spPr>
          <a:xfrm>
            <a:off x="6487306" y="1506108"/>
            <a:ext cx="943500" cy="506399"/>
          </a:xfrm>
          <a:prstGeom prst="straightConnector1">
            <a:avLst/>
          </a:prstGeom>
          <a:noFill/>
          <a:ln w="38100" cap="flat" cmpd="sng">
            <a:solidFill>
              <a:srgbClr val="773F9B"/>
            </a:solidFill>
            <a:prstDash val="solid"/>
            <a:miter/>
            <a:headEnd type="none" w="med" len="med"/>
            <a:tailEnd type="triangle" w="lg" len="lg"/>
          </a:ln>
        </p:spPr>
      </p:cxnSp>
      <p:pic>
        <p:nvPicPr>
          <p:cNvPr id="309" name="Shape 309" descr="mailorg.png"/>
          <p:cNvPicPr preferRelativeResize="0"/>
          <p:nvPr/>
        </p:nvPicPr>
        <p:blipFill rotWithShape="1">
          <a:blip r:embed="rId6">
            <a:alphaModFix/>
          </a:blip>
          <a:srcRect/>
          <a:stretch/>
        </p:blipFill>
        <p:spPr>
          <a:xfrm>
            <a:off x="7073125" y="2795152"/>
            <a:ext cx="1800771" cy="1005492"/>
          </a:xfrm>
          <a:prstGeom prst="rect">
            <a:avLst/>
          </a:prstGeom>
          <a:noFill/>
          <a:ln>
            <a:noFill/>
          </a:ln>
        </p:spPr>
      </p:pic>
      <p:sp>
        <p:nvSpPr>
          <p:cNvPr id="310" name="Shape 310"/>
          <p:cNvSpPr/>
          <p:nvPr/>
        </p:nvSpPr>
        <p:spPr>
          <a:xfrm>
            <a:off x="5055121" y="3250258"/>
            <a:ext cx="1171708" cy="449587"/>
          </a:xfrm>
          <a:prstGeom prst="can">
            <a:avLst>
              <a:gd name="adj" fmla="val 25000"/>
            </a:avLst>
          </a:prstGeom>
          <a:solidFill>
            <a:srgbClr val="CCFFCC"/>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660066"/>
              </a:buClr>
              <a:buSzPct val="25000"/>
              <a:buFont typeface="Cabin"/>
              <a:buNone/>
            </a:pPr>
            <a:r>
              <a:rPr lang="en" sz="1500" u="none" strike="noStrike" cap="none">
                <a:solidFill>
                  <a:srgbClr val="660066"/>
                </a:solidFill>
                <a:latin typeface="Arial Regular" charset="0"/>
                <a:ea typeface="Arial Regular" charset="0"/>
                <a:cs typeface="Arial Regular" charset="0"/>
                <a:sym typeface="Cabin"/>
              </a:rPr>
              <a:t>gline.js</a:t>
            </a:r>
          </a:p>
        </p:txBody>
      </p:sp>
      <p:sp>
        <p:nvSpPr>
          <p:cNvPr id="311" name="Shape 311"/>
          <p:cNvSpPr/>
          <p:nvPr/>
        </p:nvSpPr>
        <p:spPr>
          <a:xfrm>
            <a:off x="7355205" y="4013763"/>
            <a:ext cx="1245610" cy="638976"/>
          </a:xfrm>
          <a:prstGeom prst="can">
            <a:avLst>
              <a:gd name="adj" fmla="val 25000"/>
            </a:avLst>
          </a:prstGeom>
          <a:solidFill>
            <a:srgbClr val="92D050"/>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660066"/>
              </a:buClr>
              <a:buSzPct val="25000"/>
              <a:buFont typeface="Cabin"/>
              <a:buNone/>
            </a:pPr>
            <a:r>
              <a:rPr lang="en" sz="1500" u="none" strike="noStrike" cap="none">
                <a:solidFill>
                  <a:srgbClr val="660066"/>
                </a:solidFill>
                <a:latin typeface="Arial Regular" charset="0"/>
                <a:ea typeface="Arial Regular" charset="0"/>
                <a:cs typeface="Arial Regular" charset="0"/>
                <a:sym typeface="Cabin"/>
              </a:rPr>
              <a:t>gline.htm</a:t>
            </a:r>
          </a:p>
          <a:p>
            <a:pPr marL="0" marR="0" lvl="0" indent="0" algn="ctr" rtl="0">
              <a:lnSpc>
                <a:spcPct val="100000"/>
              </a:lnSpc>
              <a:spcBef>
                <a:spcPts val="0"/>
              </a:spcBef>
              <a:spcAft>
                <a:spcPts val="0"/>
              </a:spcAft>
              <a:buClr>
                <a:srgbClr val="660066"/>
              </a:buClr>
              <a:buSzPct val="25000"/>
              <a:buFont typeface="Cabin"/>
              <a:buNone/>
            </a:pPr>
            <a:r>
              <a:rPr lang="en" sz="1500" u="none" strike="noStrike" cap="none">
                <a:solidFill>
                  <a:srgbClr val="660066"/>
                </a:solidFill>
                <a:latin typeface="Arial Regular" charset="0"/>
                <a:ea typeface="Arial Regular" charset="0"/>
                <a:cs typeface="Arial Regular" charset="0"/>
                <a:sym typeface="Cabin"/>
              </a:rPr>
              <a:t>d3.js</a:t>
            </a:r>
          </a:p>
        </p:txBody>
      </p:sp>
      <p:cxnSp>
        <p:nvCxnSpPr>
          <p:cNvPr id="312" name="Shape 312"/>
          <p:cNvCxnSpPr>
            <a:endCxn id="309" idx="2"/>
          </p:cNvCxnSpPr>
          <p:nvPr/>
        </p:nvCxnSpPr>
        <p:spPr>
          <a:xfrm flipV="1">
            <a:off x="7973510" y="3800644"/>
            <a:ext cx="1" cy="272897"/>
          </a:xfrm>
          <a:prstGeom prst="straightConnector1">
            <a:avLst/>
          </a:prstGeom>
          <a:noFill/>
          <a:ln w="38100" cap="flat" cmpd="sng">
            <a:solidFill>
              <a:srgbClr val="773F9B"/>
            </a:solidFill>
            <a:prstDash val="solid"/>
            <a:miter/>
            <a:headEnd type="none" w="med" len="med"/>
            <a:tailEnd type="triangle" w="lg" len="lg"/>
          </a:ln>
        </p:spPr>
      </p:cxnSp>
      <p:cxnSp>
        <p:nvCxnSpPr>
          <p:cNvPr id="313" name="Shape 313"/>
          <p:cNvCxnSpPr>
            <a:stCxn id="306" idx="3"/>
            <a:endCxn id="310" idx="1"/>
          </p:cNvCxnSpPr>
          <p:nvPr/>
        </p:nvCxnSpPr>
        <p:spPr>
          <a:xfrm>
            <a:off x="4585221" y="2369190"/>
            <a:ext cx="1055700" cy="881100"/>
          </a:xfrm>
          <a:prstGeom prst="straightConnector1">
            <a:avLst/>
          </a:prstGeom>
          <a:noFill/>
          <a:ln w="38100" cap="flat" cmpd="sng">
            <a:solidFill>
              <a:srgbClr val="773F9B"/>
            </a:solidFill>
            <a:prstDash val="solid"/>
            <a:miter/>
            <a:headEnd type="none" w="med" len="med"/>
            <a:tailEnd type="triangle" w="lg" len="lg"/>
          </a:ln>
        </p:spPr>
      </p:cxnSp>
      <p:sp>
        <p:nvSpPr>
          <p:cNvPr id="314" name="Shape 314"/>
          <p:cNvSpPr txBox="1"/>
          <p:nvPr/>
        </p:nvSpPr>
        <p:spPr>
          <a:xfrm>
            <a:off x="4481975" y="2508400"/>
            <a:ext cx="1161300" cy="334799"/>
          </a:xfrm>
          <a:prstGeom prst="rect">
            <a:avLst/>
          </a:prstGeom>
          <a:solidFill>
            <a:srgbClr val="773F9B"/>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FFFFFF"/>
              </a:buClr>
              <a:buSzPct val="25000"/>
              <a:buFont typeface="Helvetica Neue"/>
              <a:buNone/>
            </a:pPr>
            <a:r>
              <a:rPr lang="en" sz="1800">
                <a:solidFill>
                  <a:srgbClr val="FFFFFF"/>
                </a:solidFill>
                <a:latin typeface="Helvetica Neue"/>
                <a:ea typeface="Helvetica Neue"/>
                <a:cs typeface="Helvetica Neue"/>
                <a:sym typeface="Helvetica Neue"/>
              </a:rPr>
              <a:t>gline</a:t>
            </a:r>
            <a:r>
              <a:rPr lang="en" sz="1800" b="0" i="0" u="none" strike="noStrike" cap="none">
                <a:solidFill>
                  <a:srgbClr val="FFFFFF"/>
                </a:solidFill>
                <a:latin typeface="Helvetica Neue"/>
                <a:ea typeface="Helvetica Neue"/>
                <a:cs typeface="Helvetica Neue"/>
                <a:sym typeface="Helvetica Neue"/>
              </a:rPr>
              <a:t>.py</a:t>
            </a:r>
          </a:p>
        </p:txBody>
      </p:sp>
      <p:cxnSp>
        <p:nvCxnSpPr>
          <p:cNvPr id="315" name="Shape 315"/>
          <p:cNvCxnSpPr>
            <a:endCxn id="309" idx="1"/>
          </p:cNvCxnSpPr>
          <p:nvPr/>
        </p:nvCxnSpPr>
        <p:spPr>
          <a:xfrm rot="10800000" flipH="1">
            <a:off x="6226825" y="3297899"/>
            <a:ext cx="846300" cy="100200"/>
          </a:xfrm>
          <a:prstGeom prst="straightConnector1">
            <a:avLst/>
          </a:prstGeom>
          <a:noFill/>
          <a:ln w="38100" cap="flat" cmpd="sng">
            <a:solidFill>
              <a:srgbClr val="773F9B"/>
            </a:solidFill>
            <a:prstDash val="solid"/>
            <a:miter/>
            <a:headEnd type="none" w="med" len="med"/>
            <a:tailEnd type="triangle" w="lg" len="lg"/>
          </a:ln>
        </p:spPr>
      </p:cxnSp>
      <p:sp>
        <p:nvSpPr>
          <p:cNvPr id="306" name="Shape 306"/>
          <p:cNvSpPr/>
          <p:nvPr/>
        </p:nvSpPr>
        <p:spPr>
          <a:xfrm>
            <a:off x="3847034" y="1919603"/>
            <a:ext cx="1476374" cy="449587"/>
          </a:xfrm>
          <a:prstGeom prst="can">
            <a:avLst>
              <a:gd name="adj" fmla="val 25000"/>
            </a:avLst>
          </a:prstGeom>
          <a:blipFill rotWithShape="1">
            <a:blip r:embed="rId4">
              <a:alphaModFix/>
            </a:blip>
            <a:tile tx="0" ty="0" sx="100000" sy="100000" flip="none" algn="tl"/>
          </a:blipFill>
          <a:ln>
            <a:noFill/>
          </a:ln>
        </p:spPr>
        <p:txBody>
          <a:bodyPr lIns="28575" tIns="28575" rIns="28575" bIns="28575" anchor="ctr" anchorCtr="0">
            <a:noAutofit/>
          </a:bodyPr>
          <a:lstStyle/>
          <a:p>
            <a:pPr lvl="0" algn="ctr">
              <a:buClr>
                <a:srgbClr val="660066"/>
              </a:buClr>
              <a:buSzPct val="25000"/>
            </a:pPr>
            <a:r>
              <a:rPr lang="en" sz="1500" dirty="0" err="1">
                <a:solidFill>
                  <a:srgbClr val="660066"/>
                </a:solidFill>
                <a:latin typeface="Arial Regular" charset="0"/>
                <a:ea typeface="Arial Regular" charset="0"/>
                <a:cs typeface="Arial Regular" charset="0"/>
                <a:sym typeface="Cabin"/>
              </a:rPr>
              <a:t>content.sqlite</a:t>
            </a:r>
            <a:endParaRPr lang="en" sz="1500" dirty="0">
              <a:solidFill>
                <a:srgbClr val="660066"/>
              </a:solidFill>
              <a:latin typeface="Arial Regular" charset="0"/>
              <a:ea typeface="Arial Regular" charset="0"/>
              <a:cs typeface="Arial Regular" charset="0"/>
              <a:sym typeface="Cabin"/>
            </a:endParaRPr>
          </a:p>
        </p:txBody>
      </p:sp>
      <p:sp>
        <p:nvSpPr>
          <p:cNvPr id="28" name="Shape 306"/>
          <p:cNvSpPr/>
          <p:nvPr/>
        </p:nvSpPr>
        <p:spPr>
          <a:xfrm>
            <a:off x="1966893" y="1388641"/>
            <a:ext cx="1476374" cy="449587"/>
          </a:xfrm>
          <a:prstGeom prst="can">
            <a:avLst>
              <a:gd name="adj" fmla="val 25000"/>
            </a:avLst>
          </a:prstGeom>
          <a:blipFill rotWithShape="1">
            <a:blip r:embed="rId4">
              <a:alphaModFix/>
            </a:blip>
            <a:tile tx="0" ty="0" sx="100000" sy="100000" flip="none" algn="tl"/>
          </a:blip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660066"/>
              </a:buClr>
              <a:buSzPct val="25000"/>
              <a:buFont typeface="Cabin"/>
              <a:buNone/>
            </a:pPr>
            <a:r>
              <a:rPr lang="en-US" sz="1500" u="none" strike="noStrike" cap="none" dirty="0">
                <a:solidFill>
                  <a:srgbClr val="660066"/>
                </a:solidFill>
                <a:latin typeface="Arial Regular" charset="0"/>
                <a:ea typeface="Arial Regular" charset="0"/>
                <a:cs typeface="Arial Regular" charset="0"/>
                <a:sym typeface="Cabin"/>
              </a:rPr>
              <a:t>mapping</a:t>
            </a:r>
            <a:r>
              <a:rPr lang="en" sz="1500" u="none" strike="noStrike" cap="none" dirty="0">
                <a:solidFill>
                  <a:srgbClr val="660066"/>
                </a:solidFill>
                <a:latin typeface="Arial Regular" charset="0"/>
                <a:ea typeface="Arial Regular" charset="0"/>
                <a:cs typeface="Arial Regular" charset="0"/>
                <a:sym typeface="Cabin"/>
              </a:rPr>
              <a:t>.</a:t>
            </a:r>
            <a:r>
              <a:rPr lang="en" sz="1500" u="none" strike="noStrike" cap="none" dirty="0" err="1">
                <a:solidFill>
                  <a:srgbClr val="660066"/>
                </a:solidFill>
                <a:latin typeface="Arial Regular" charset="0"/>
                <a:ea typeface="Arial Regular" charset="0"/>
                <a:cs typeface="Arial Regular" charset="0"/>
                <a:sym typeface="Cabin"/>
              </a:rPr>
              <a:t>sqlite</a:t>
            </a:r>
            <a:endParaRPr lang="en" sz="1500" u="none" strike="noStrike" cap="none" dirty="0">
              <a:solidFill>
                <a:srgbClr val="660066"/>
              </a:solidFill>
              <a:latin typeface="Arial Regular" charset="0"/>
              <a:ea typeface="Arial Regular" charset="0"/>
              <a:cs typeface="Arial Regular" charset="0"/>
              <a:sym typeface="Cabin"/>
            </a:endParaRPr>
          </a:p>
        </p:txBody>
      </p:sp>
      <p:cxnSp>
        <p:nvCxnSpPr>
          <p:cNvPr id="29" name="Shape 301"/>
          <p:cNvCxnSpPr>
            <a:stCxn id="28" idx="4"/>
            <a:endCxn id="305" idx="1"/>
          </p:cNvCxnSpPr>
          <p:nvPr/>
        </p:nvCxnSpPr>
        <p:spPr>
          <a:xfrm flipV="1">
            <a:off x="3443267" y="1369750"/>
            <a:ext cx="499482" cy="243685"/>
          </a:xfrm>
          <a:prstGeom prst="straightConnector1">
            <a:avLst/>
          </a:prstGeom>
          <a:noFill/>
          <a:ln w="38100" cap="flat" cmpd="sng">
            <a:solidFill>
              <a:srgbClr val="773F9B"/>
            </a:solidFill>
            <a:prstDash val="solid"/>
            <a:miter/>
            <a:headEnd type="none" w="med" len="med"/>
            <a:tailEnd type="triangle" w="lg" len="lg"/>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cxnSp>
        <p:nvCxnSpPr>
          <p:cNvPr id="126" name="Shape 126"/>
          <p:cNvCxnSpPr/>
          <p:nvPr/>
        </p:nvCxnSpPr>
        <p:spPr>
          <a:xfrm>
            <a:off x="4262437" y="2674040"/>
            <a:ext cx="0" cy="948999"/>
          </a:xfrm>
          <a:prstGeom prst="straightConnector1">
            <a:avLst/>
          </a:prstGeom>
          <a:noFill/>
          <a:ln w="38100" cap="flat" cmpd="sng">
            <a:solidFill>
              <a:srgbClr val="773F9B"/>
            </a:solidFill>
            <a:prstDash val="solid"/>
            <a:miter/>
            <a:headEnd type="none" w="med" len="med"/>
            <a:tailEnd type="triangle" w="lg" len="lg"/>
          </a:ln>
        </p:spPr>
      </p:cxnSp>
      <p:sp>
        <p:nvSpPr>
          <p:cNvPr id="127" name="Shape 127"/>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n" sz="4300" u="none" strike="noStrike" cap="none">
                <a:solidFill>
                  <a:srgbClr val="FFD966"/>
                </a:solidFill>
                <a:sym typeface="Cabin"/>
              </a:rPr>
              <a:t>Multi-Step Data Analysis</a:t>
            </a:r>
          </a:p>
        </p:txBody>
      </p:sp>
      <p:pic>
        <p:nvPicPr>
          <p:cNvPr id="128" name="Shape 128"/>
          <p:cNvPicPr preferRelativeResize="0"/>
          <p:nvPr/>
        </p:nvPicPr>
        <p:blipFill rotWithShape="1">
          <a:blip r:embed="rId3">
            <a:alphaModFix/>
          </a:blip>
          <a:srcRect/>
          <a:stretch/>
        </p:blipFill>
        <p:spPr>
          <a:xfrm rot="10800000" flipH="1">
            <a:off x="261937" y="1590570"/>
            <a:ext cx="1613701" cy="1083469"/>
          </a:xfrm>
          <a:prstGeom prst="rect">
            <a:avLst/>
          </a:prstGeom>
          <a:noFill/>
          <a:ln>
            <a:noFill/>
          </a:ln>
        </p:spPr>
      </p:pic>
      <p:sp>
        <p:nvSpPr>
          <p:cNvPr id="129" name="Shape 129"/>
          <p:cNvSpPr/>
          <p:nvPr/>
        </p:nvSpPr>
        <p:spPr>
          <a:xfrm>
            <a:off x="3540216" y="1733445"/>
            <a:ext cx="1476374" cy="940594"/>
          </a:xfrm>
          <a:prstGeom prst="can">
            <a:avLst>
              <a:gd name="adj" fmla="val 25000"/>
            </a:avLst>
          </a:prstGeom>
          <a:blipFill rotWithShape="1">
            <a:blip r:embed="rId4">
              <a:alphaModFix/>
            </a:blip>
            <a:tile tx="0" ty="0" sx="100000" sy="100000" flip="none" algn="tl"/>
          </a:blipFill>
          <a:ln>
            <a:noFill/>
          </a:ln>
        </p:spPr>
        <p:txBody>
          <a:bodyPr lIns="28575" tIns="28575" rIns="28575" bIns="28575" anchor="ctr" anchorCtr="0">
            <a:noAutofit/>
          </a:bodyPr>
          <a:lstStyle/>
          <a:p>
            <a:pPr marL="0" marR="0" lvl="0" indent="0" algn="ctr" rtl="0">
              <a:lnSpc>
                <a:spcPct val="100000"/>
              </a:lnSpc>
              <a:spcBef>
                <a:spcPts val="0"/>
              </a:spcBef>
              <a:spcAft>
                <a:spcPts val="0"/>
              </a:spcAft>
              <a:buFont typeface="Helvetica Neue"/>
              <a:buNone/>
            </a:pPr>
            <a:endParaRPr sz="1500" u="none" strike="noStrike" cap="none">
              <a:solidFill>
                <a:srgbClr val="FFFFFF"/>
              </a:solidFill>
              <a:latin typeface="Arial Regular" charset="0"/>
              <a:ea typeface="Arial Regular" charset="0"/>
              <a:cs typeface="Arial Regular" charset="0"/>
              <a:sym typeface="Cabin"/>
            </a:endParaRPr>
          </a:p>
        </p:txBody>
      </p:sp>
      <p:pic>
        <p:nvPicPr>
          <p:cNvPr id="130" name="Shape 130" descr="google-map.png"/>
          <p:cNvPicPr preferRelativeResize="0"/>
          <p:nvPr/>
        </p:nvPicPr>
        <p:blipFill rotWithShape="1">
          <a:blip r:embed="rId5">
            <a:alphaModFix/>
          </a:blip>
          <a:srcRect/>
          <a:stretch/>
        </p:blipFill>
        <p:spPr>
          <a:xfrm>
            <a:off x="7024687" y="1365678"/>
            <a:ext cx="1857375" cy="1335419"/>
          </a:xfrm>
          <a:prstGeom prst="rect">
            <a:avLst/>
          </a:prstGeom>
          <a:noFill/>
          <a:ln>
            <a:noFill/>
          </a:ln>
        </p:spPr>
      </p:pic>
      <p:sp>
        <p:nvSpPr>
          <p:cNvPr id="131" name="Shape 131"/>
          <p:cNvSpPr/>
          <p:nvPr/>
        </p:nvSpPr>
        <p:spPr>
          <a:xfrm>
            <a:off x="3540216" y="3623040"/>
            <a:ext cx="1476374" cy="940594"/>
          </a:xfrm>
          <a:prstGeom prst="can">
            <a:avLst>
              <a:gd name="adj" fmla="val 25000"/>
            </a:avLst>
          </a:prstGeom>
          <a:blipFill rotWithShape="1">
            <a:blip r:embed="rId4">
              <a:alphaModFix/>
            </a:blip>
            <a:tile tx="0" ty="0" sx="100000" sy="100000" flip="none" algn="tl"/>
          </a:blipFill>
          <a:ln>
            <a:noFill/>
          </a:ln>
        </p:spPr>
        <p:txBody>
          <a:bodyPr lIns="28575" tIns="28575" rIns="28575" bIns="28575" anchor="ctr" anchorCtr="0">
            <a:noAutofit/>
          </a:bodyPr>
          <a:lstStyle/>
          <a:p>
            <a:pPr marL="0" marR="0" lvl="0" indent="0" algn="ctr" rtl="0">
              <a:lnSpc>
                <a:spcPct val="100000"/>
              </a:lnSpc>
              <a:spcBef>
                <a:spcPts val="0"/>
              </a:spcBef>
              <a:spcAft>
                <a:spcPts val="0"/>
              </a:spcAft>
              <a:buFont typeface="Helvetica Neue"/>
              <a:buNone/>
            </a:pPr>
            <a:endParaRPr sz="1500" u="none" strike="noStrike" cap="none">
              <a:solidFill>
                <a:srgbClr val="FFFFFF"/>
              </a:solidFill>
              <a:latin typeface="Arial Regular" charset="0"/>
              <a:ea typeface="Arial Regular" charset="0"/>
              <a:cs typeface="Arial Regular" charset="0"/>
              <a:sym typeface="Cabin"/>
            </a:endParaRPr>
          </a:p>
        </p:txBody>
      </p:sp>
      <p:cxnSp>
        <p:nvCxnSpPr>
          <p:cNvPr id="132" name="Shape 132"/>
          <p:cNvCxnSpPr>
            <a:stCxn id="128" idx="3"/>
            <a:endCxn id="129" idx="2"/>
          </p:cNvCxnSpPr>
          <p:nvPr/>
        </p:nvCxnSpPr>
        <p:spPr>
          <a:xfrm>
            <a:off x="1875639" y="2132305"/>
            <a:ext cx="1664700" cy="71400"/>
          </a:xfrm>
          <a:prstGeom prst="straightConnector1">
            <a:avLst/>
          </a:prstGeom>
          <a:noFill/>
          <a:ln w="38100" cap="flat" cmpd="sng">
            <a:solidFill>
              <a:srgbClr val="773F9B"/>
            </a:solidFill>
            <a:prstDash val="solid"/>
            <a:miter/>
            <a:headEnd type="none" w="med" len="med"/>
            <a:tailEnd type="triangle" w="lg" len="lg"/>
          </a:ln>
        </p:spPr>
      </p:cxnSp>
      <p:sp>
        <p:nvSpPr>
          <p:cNvPr id="133" name="Shape 133"/>
          <p:cNvSpPr txBox="1"/>
          <p:nvPr/>
        </p:nvSpPr>
        <p:spPr>
          <a:xfrm>
            <a:off x="2197108" y="1976435"/>
            <a:ext cx="851603" cy="369331"/>
          </a:xfrm>
          <a:prstGeom prst="rect">
            <a:avLst/>
          </a:prstGeom>
          <a:solidFill>
            <a:schemeClr val="accent6"/>
          </a:solidFill>
          <a:ln w="12700" cap="flat" cmpd="sng">
            <a:solidFill>
              <a:schemeClr val="accent6"/>
            </a:solidFill>
            <a:prstDash val="solid"/>
            <a:miter/>
            <a:headEnd type="none" w="med" len="med"/>
            <a:tailEnd type="none" w="med" len="med"/>
          </a:ln>
        </p:spPr>
        <p:txBody>
          <a:bodyPr lIns="28575" tIns="28575" rIns="28575" bIns="28575" anchor="ctr" anchorCtr="0">
            <a:noAutofit/>
          </a:bodyPr>
          <a:lstStyle/>
          <a:p>
            <a:pPr marL="0" marR="0" lvl="0" indent="0" algn="l" rtl="0">
              <a:lnSpc>
                <a:spcPct val="100000"/>
              </a:lnSpc>
              <a:spcBef>
                <a:spcPts val="0"/>
              </a:spcBef>
              <a:spcAft>
                <a:spcPts val="0"/>
              </a:spcAft>
              <a:buClr>
                <a:srgbClr val="FFFFFF"/>
              </a:buClr>
              <a:buSzPct val="25000"/>
              <a:buFont typeface="Helvetica Neue"/>
              <a:buNone/>
            </a:pPr>
            <a:r>
              <a:rPr lang="en" sz="2000" b="0" i="0" u="none" strike="noStrike" cap="none">
                <a:solidFill>
                  <a:srgbClr val="FFFFFF"/>
                </a:solidFill>
                <a:latin typeface="Helvetica Neue"/>
                <a:ea typeface="Helvetica Neue"/>
                <a:cs typeface="Helvetica Neue"/>
                <a:sym typeface="Helvetica Neue"/>
              </a:rPr>
              <a:t>Gather</a:t>
            </a:r>
          </a:p>
        </p:txBody>
      </p:sp>
      <p:cxnSp>
        <p:nvCxnSpPr>
          <p:cNvPr id="134" name="Shape 134"/>
          <p:cNvCxnSpPr>
            <a:stCxn id="131" idx="4"/>
            <a:endCxn id="130" idx="1"/>
          </p:cNvCxnSpPr>
          <p:nvPr/>
        </p:nvCxnSpPr>
        <p:spPr>
          <a:xfrm rot="10800000" flipH="1">
            <a:off x="5016590" y="2033537"/>
            <a:ext cx="2008199" cy="2059800"/>
          </a:xfrm>
          <a:prstGeom prst="straightConnector1">
            <a:avLst/>
          </a:prstGeom>
          <a:noFill/>
          <a:ln w="38100" cap="flat" cmpd="sng">
            <a:solidFill>
              <a:srgbClr val="773F9B"/>
            </a:solidFill>
            <a:prstDash val="solid"/>
            <a:miter/>
            <a:headEnd type="none" w="med" len="med"/>
            <a:tailEnd type="triangle" w="lg" len="lg"/>
          </a:ln>
        </p:spPr>
      </p:cxnSp>
      <p:cxnSp>
        <p:nvCxnSpPr>
          <p:cNvPr id="135" name="Shape 135"/>
          <p:cNvCxnSpPr>
            <a:stCxn id="131" idx="4"/>
          </p:cNvCxnSpPr>
          <p:nvPr/>
        </p:nvCxnSpPr>
        <p:spPr>
          <a:xfrm>
            <a:off x="5016590" y="4093337"/>
            <a:ext cx="1856399" cy="0"/>
          </a:xfrm>
          <a:prstGeom prst="straightConnector1">
            <a:avLst/>
          </a:prstGeom>
          <a:noFill/>
          <a:ln w="38100" cap="flat" cmpd="sng">
            <a:solidFill>
              <a:srgbClr val="773F9B"/>
            </a:solidFill>
            <a:prstDash val="solid"/>
            <a:miter/>
            <a:headEnd type="none" w="med" len="med"/>
            <a:tailEnd type="triangle" w="lg" len="lg"/>
          </a:ln>
        </p:spPr>
      </p:cxnSp>
      <p:sp>
        <p:nvSpPr>
          <p:cNvPr id="136" name="Shape 136"/>
          <p:cNvSpPr txBox="1"/>
          <p:nvPr/>
        </p:nvSpPr>
        <p:spPr>
          <a:xfrm>
            <a:off x="5454053" y="3907631"/>
            <a:ext cx="981573" cy="369331"/>
          </a:xfrm>
          <a:prstGeom prst="rect">
            <a:avLst/>
          </a:prstGeom>
          <a:solidFill>
            <a:srgbClr val="773F9B"/>
          </a:solidFill>
          <a:ln>
            <a:noFill/>
          </a:ln>
        </p:spPr>
        <p:txBody>
          <a:bodyPr lIns="28575" tIns="28575" rIns="28575" bIns="28575" anchor="ctr" anchorCtr="0">
            <a:noAutofit/>
          </a:bodyPr>
          <a:lstStyle/>
          <a:p>
            <a:pPr marL="0" marR="0" lvl="0" indent="0" algn="l" rtl="0">
              <a:lnSpc>
                <a:spcPct val="100000"/>
              </a:lnSpc>
              <a:spcBef>
                <a:spcPts val="0"/>
              </a:spcBef>
              <a:spcAft>
                <a:spcPts val="0"/>
              </a:spcAft>
              <a:buClr>
                <a:srgbClr val="FFFFFF"/>
              </a:buClr>
              <a:buSzPct val="25000"/>
              <a:buFont typeface="Helvetica Neue"/>
              <a:buNone/>
            </a:pPr>
            <a:r>
              <a:rPr lang="en" sz="2000" b="0" i="0" u="none" strike="noStrike" cap="none">
                <a:solidFill>
                  <a:srgbClr val="FFFFFF"/>
                </a:solidFill>
                <a:latin typeface="Helvetica Neue"/>
                <a:ea typeface="Helvetica Neue"/>
                <a:cs typeface="Helvetica Neue"/>
                <a:sym typeface="Helvetica Neue"/>
              </a:rPr>
              <a:t>Analyze</a:t>
            </a:r>
          </a:p>
        </p:txBody>
      </p:sp>
      <p:sp>
        <p:nvSpPr>
          <p:cNvPr id="137" name="Shape 137"/>
          <p:cNvSpPr txBox="1"/>
          <p:nvPr/>
        </p:nvSpPr>
        <p:spPr>
          <a:xfrm>
            <a:off x="5572692" y="2674040"/>
            <a:ext cx="1096961" cy="369331"/>
          </a:xfrm>
          <a:prstGeom prst="rect">
            <a:avLst/>
          </a:prstGeom>
          <a:solidFill>
            <a:srgbClr val="773F9B"/>
          </a:solidFill>
          <a:ln>
            <a:noFill/>
          </a:ln>
        </p:spPr>
        <p:txBody>
          <a:bodyPr lIns="28575" tIns="28575" rIns="28575" bIns="28575" anchor="ctr" anchorCtr="0">
            <a:noAutofit/>
          </a:bodyPr>
          <a:lstStyle/>
          <a:p>
            <a:pPr marL="0" marR="0" lvl="0" indent="0" algn="l" rtl="0">
              <a:lnSpc>
                <a:spcPct val="100000"/>
              </a:lnSpc>
              <a:spcBef>
                <a:spcPts val="0"/>
              </a:spcBef>
              <a:spcAft>
                <a:spcPts val="0"/>
              </a:spcAft>
              <a:buClr>
                <a:srgbClr val="FFFFFF"/>
              </a:buClr>
              <a:buSzPct val="25000"/>
              <a:buFont typeface="Helvetica Neue"/>
              <a:buNone/>
            </a:pPr>
            <a:r>
              <a:rPr lang="en" sz="2000" b="0" i="0" u="none" strike="noStrike" cap="none">
                <a:solidFill>
                  <a:srgbClr val="FFFFFF"/>
                </a:solidFill>
                <a:latin typeface="Helvetica Neue"/>
                <a:ea typeface="Helvetica Neue"/>
                <a:cs typeface="Helvetica Neue"/>
                <a:sym typeface="Helvetica Neue"/>
              </a:rPr>
              <a:t>Visualize</a:t>
            </a:r>
          </a:p>
        </p:txBody>
      </p:sp>
      <p:sp>
        <p:nvSpPr>
          <p:cNvPr id="138" name="Shape 138"/>
          <p:cNvSpPr txBox="1"/>
          <p:nvPr/>
        </p:nvSpPr>
        <p:spPr>
          <a:xfrm>
            <a:off x="3405187" y="2812256"/>
            <a:ext cx="1746299" cy="369299"/>
          </a:xfrm>
          <a:prstGeom prst="rect">
            <a:avLst/>
          </a:prstGeom>
          <a:solidFill>
            <a:srgbClr val="773F9B"/>
          </a:solidFill>
          <a:ln>
            <a:noFill/>
          </a:ln>
        </p:spPr>
        <p:txBody>
          <a:bodyPr lIns="28575" tIns="28575" rIns="28575" bIns="28575" anchor="ctr" anchorCtr="0">
            <a:noAutofit/>
          </a:bodyPr>
          <a:lstStyle/>
          <a:p>
            <a:pPr marL="0" marR="0" lvl="0" indent="0" algn="l" rtl="0">
              <a:lnSpc>
                <a:spcPct val="100000"/>
              </a:lnSpc>
              <a:spcBef>
                <a:spcPts val="0"/>
              </a:spcBef>
              <a:spcAft>
                <a:spcPts val="0"/>
              </a:spcAft>
              <a:buClr>
                <a:srgbClr val="FFFFFF"/>
              </a:buClr>
              <a:buSzPct val="25000"/>
              <a:buFont typeface="Helvetica Neue"/>
              <a:buNone/>
            </a:pPr>
            <a:r>
              <a:rPr lang="en" sz="2000" b="0" i="0" u="none" strike="noStrike" cap="none">
                <a:solidFill>
                  <a:srgbClr val="FFFFFF"/>
                </a:solidFill>
                <a:latin typeface="Helvetica Neue"/>
                <a:ea typeface="Helvetica Neue"/>
                <a:cs typeface="Helvetica Neue"/>
                <a:sym typeface="Helvetica Neue"/>
              </a:rPr>
              <a:t>Clean/Process</a:t>
            </a:r>
          </a:p>
        </p:txBody>
      </p:sp>
      <p:sp>
        <p:nvSpPr>
          <p:cNvPr id="139" name="Shape 139"/>
          <p:cNvSpPr txBox="1"/>
          <p:nvPr/>
        </p:nvSpPr>
        <p:spPr>
          <a:xfrm>
            <a:off x="7024687" y="3701700"/>
            <a:ext cx="2119312" cy="836767"/>
          </a:xfrm>
          <a:prstGeom prst="rect">
            <a:avLst/>
          </a:prstGeom>
          <a:noFill/>
          <a:ln>
            <a:noFill/>
          </a:ln>
        </p:spPr>
        <p:txBody>
          <a:bodyPr lIns="28575" tIns="28575" rIns="28575" bIns="28575" anchor="ctr" anchorCtr="0">
            <a:noAutofit/>
          </a:bodyPr>
          <a:lstStyle/>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(5, 1.0, 0.985, 3, u'http://www.dr..')</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(3, 1.0, 2.135, 4, u'http://www.dr..')</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(1, 1.0, 0.659, 2, u'http://www.dr..')</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(1, 1.0, 0.659, 5, u'http://www.dr..')</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a:t>
            </a:r>
          </a:p>
        </p:txBody>
      </p:sp>
      <p:sp>
        <p:nvSpPr>
          <p:cNvPr id="140" name="Shape 140"/>
          <p:cNvSpPr txBox="1"/>
          <p:nvPr/>
        </p:nvSpPr>
        <p:spPr>
          <a:xfrm>
            <a:off x="697706" y="1810296"/>
            <a:ext cx="789090" cy="611705"/>
          </a:xfrm>
          <a:prstGeom prst="rect">
            <a:avLst/>
          </a:prstGeom>
          <a:noFill/>
          <a:ln>
            <a:noFill/>
          </a:ln>
        </p:spPr>
        <p:txBody>
          <a:bodyPr lIns="28575" tIns="28575" rIns="28575" bIns="28575" anchor="ctr" anchorCtr="0">
            <a:noAutofit/>
          </a:bodyPr>
          <a:lstStyle/>
          <a:p>
            <a:pPr marL="0" marR="0" lvl="0" indent="0" algn="l" rtl="0">
              <a:lnSpc>
                <a:spcPct val="100000"/>
              </a:lnSpc>
              <a:spcBef>
                <a:spcPts val="0"/>
              </a:spcBef>
              <a:spcAft>
                <a:spcPts val="0"/>
              </a:spcAft>
              <a:buClr>
                <a:srgbClr val="660066"/>
              </a:buClr>
              <a:buSzPct val="25000"/>
              <a:buFont typeface="Helvetica Neue"/>
              <a:buNone/>
            </a:pPr>
            <a:r>
              <a:rPr lang="en" sz="1800" b="0" i="0" u="none" strike="noStrike" cap="none">
                <a:solidFill>
                  <a:srgbClr val="660066"/>
                </a:solidFill>
                <a:latin typeface="Helvetica Neue"/>
                <a:ea typeface="Helvetica Neue"/>
                <a:cs typeface="Helvetica Neue"/>
                <a:sym typeface="Helvetica Neue"/>
              </a:rPr>
              <a:t>Data </a:t>
            </a:r>
          </a:p>
          <a:p>
            <a:pPr marL="0" marR="0" lvl="0" indent="0" algn="l" rtl="0">
              <a:lnSpc>
                <a:spcPct val="100000"/>
              </a:lnSpc>
              <a:spcBef>
                <a:spcPts val="0"/>
              </a:spcBef>
              <a:spcAft>
                <a:spcPts val="0"/>
              </a:spcAft>
              <a:buClr>
                <a:srgbClr val="660066"/>
              </a:buClr>
              <a:buSzPct val="25000"/>
              <a:buFont typeface="Helvetica Neue"/>
              <a:buNone/>
            </a:pPr>
            <a:r>
              <a:rPr lang="en" sz="1800" b="0" i="0" u="none" strike="noStrike" cap="none">
                <a:solidFill>
                  <a:srgbClr val="660066"/>
                </a:solidFill>
                <a:latin typeface="Helvetica Neue"/>
                <a:ea typeface="Helvetica Neue"/>
                <a:cs typeface="Helvetica Neue"/>
                <a:sym typeface="Helvetica Neue"/>
              </a:rPr>
              <a:t>Source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n" sz="3600" u="none" strike="noStrike" cap="none" dirty="0">
                <a:solidFill>
                  <a:srgbClr val="FFD966"/>
                </a:solidFill>
                <a:sym typeface="Cabin"/>
              </a:rPr>
              <a:t>Many Data Mining Technologies</a:t>
            </a:r>
          </a:p>
        </p:txBody>
      </p:sp>
      <p:sp>
        <p:nvSpPr>
          <p:cNvPr id="146" name="Shape 146"/>
          <p:cNvSpPr txBox="1">
            <a:spLocks noGrp="1"/>
          </p:cNvSpPr>
          <p:nvPr>
            <p:ph idx="1"/>
          </p:nvPr>
        </p:nvSpPr>
        <p:spPr>
          <a:xfrm>
            <a:off x="650081" y="1723740"/>
            <a:ext cx="7836750" cy="2948328"/>
          </a:xfrm>
          <a:prstGeom prst="rect">
            <a:avLst/>
          </a:prstGeom>
          <a:noFill/>
          <a:ln>
            <a:noFill/>
          </a:ln>
        </p:spPr>
        <p:txBody>
          <a:bodyPr lIns="21425" tIns="21425" rIns="21425" bIns="21425" anchor="ctr" anchorCtr="0">
            <a:noAutofit/>
          </a:bodyPr>
          <a:lstStyle/>
          <a:p>
            <a:pPr marL="457200" marR="0" lvl="0" indent="-431800" algn="l" rtl="0">
              <a:spcBef>
                <a:spcPts val="0"/>
              </a:spcBef>
              <a:buClr>
                <a:srgbClr val="FFFFFF"/>
              </a:buClr>
              <a:buSzPct val="100000"/>
              <a:buFont typeface="Cabin"/>
            </a:pPr>
            <a:r>
              <a:rPr lang="en" sz="3200" u="none" strike="noStrike" cap="none" baseline="30000">
                <a:solidFill>
                  <a:srgbClr val="FFFFFF"/>
                </a:solidFill>
                <a:sym typeface="Cabin"/>
              </a:rPr>
              <a:t>https://hadoop.apache.org/</a:t>
            </a:r>
          </a:p>
          <a:p>
            <a:pPr marL="457200" marR="0" lvl="0" indent="-431800" algn="l" rtl="0">
              <a:spcBef>
                <a:spcPts val="2000"/>
              </a:spcBef>
              <a:buClr>
                <a:srgbClr val="FFFFFF"/>
              </a:buClr>
              <a:buSzPct val="100000"/>
              <a:buFont typeface="Cabin"/>
            </a:pPr>
            <a:r>
              <a:rPr lang="en" sz="3200" u="none" strike="noStrike" cap="none" baseline="30000">
                <a:solidFill>
                  <a:srgbClr val="FFFFFF"/>
                </a:solidFill>
                <a:sym typeface="Cabin"/>
              </a:rPr>
              <a:t>http://spark.apache.org/</a:t>
            </a:r>
          </a:p>
          <a:p>
            <a:pPr marL="457200" marR="0" lvl="0" indent="-431800" algn="l" rtl="0">
              <a:spcBef>
                <a:spcPts val="2000"/>
              </a:spcBef>
              <a:buClr>
                <a:srgbClr val="FFFFFF"/>
              </a:buClr>
              <a:buSzPct val="100000"/>
              <a:buFont typeface="Cabin"/>
            </a:pPr>
            <a:r>
              <a:rPr lang="en" sz="3200" u="none" strike="noStrike" cap="none" baseline="30000">
                <a:solidFill>
                  <a:srgbClr val="FFFFFF"/>
                </a:solidFill>
                <a:sym typeface="Cabin"/>
              </a:rPr>
              <a:t>https://aws.amazon.com/redshift/</a:t>
            </a:r>
          </a:p>
          <a:p>
            <a:pPr marL="457200" marR="0" lvl="0" indent="-431800" algn="l" rtl="0">
              <a:spcBef>
                <a:spcPts val="2000"/>
              </a:spcBef>
              <a:buClr>
                <a:srgbClr val="FFFFFF"/>
              </a:buClr>
              <a:buSzPct val="100000"/>
              <a:buFont typeface="Cabin"/>
            </a:pPr>
            <a:r>
              <a:rPr lang="en" sz="3200" u="none" strike="noStrike" cap="none" baseline="30000">
                <a:solidFill>
                  <a:srgbClr val="FFFFFF"/>
                </a:solidFill>
                <a:sym typeface="Cabin"/>
              </a:rPr>
              <a:t>http://community.pentaho.com/</a:t>
            </a:r>
          </a:p>
          <a:p>
            <a:pPr marL="457200" marR="0" lvl="0" indent="-431800" algn="l" rtl="0">
              <a:spcBef>
                <a:spcPts val="2000"/>
              </a:spcBef>
              <a:buClr>
                <a:srgbClr val="FFFFFF"/>
              </a:buClr>
              <a:buSzPct val="100000"/>
              <a:buFont typeface="Cabin"/>
            </a:pPr>
            <a:r>
              <a:rPr lang="en" sz="3200" u="none" strike="noStrike" cap="none" baseline="30000">
                <a:solidFill>
                  <a:srgbClr val="FFFFFF"/>
                </a:solidFill>
                <a:sym typeface="Cabin"/>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n" sz="4300" u="none" strike="noStrike" cap="none">
                <a:solidFill>
                  <a:srgbClr val="FFD966"/>
                </a:solidFill>
                <a:sym typeface="Cabin"/>
              </a:rPr>
              <a:t>"Personal Data Mining"</a:t>
            </a:r>
          </a:p>
        </p:txBody>
      </p:sp>
      <p:sp>
        <p:nvSpPr>
          <p:cNvPr id="152" name="Shape 152"/>
          <p:cNvSpPr txBox="1">
            <a:spLocks noGrp="1"/>
          </p:cNvSpPr>
          <p:nvPr>
            <p:ph idx="1"/>
          </p:nvPr>
        </p:nvSpPr>
        <p:spPr>
          <a:xfrm>
            <a:off x="650081" y="1622937"/>
            <a:ext cx="7836750" cy="1189481"/>
          </a:xfrm>
          <a:prstGeom prst="rect">
            <a:avLst/>
          </a:prstGeom>
          <a:noFill/>
          <a:ln>
            <a:noFill/>
          </a:ln>
        </p:spPr>
        <p:txBody>
          <a:bodyPr lIns="21425" tIns="21425" rIns="21425" bIns="21425" anchor="t" anchorCtr="0">
            <a:noAutofit/>
          </a:bodyPr>
          <a:lstStyle/>
          <a:p>
            <a:pPr marL="101600" marR="0" lvl="0" indent="0" algn="l" rtl="0">
              <a:spcBef>
                <a:spcPts val="0"/>
              </a:spcBef>
              <a:buClr>
                <a:srgbClr val="FFFFFF"/>
              </a:buClr>
              <a:buSzPct val="100000"/>
              <a:buNone/>
            </a:pPr>
            <a:r>
              <a:rPr lang="en" sz="2000" u="none" strike="noStrike" cap="none" dirty="0">
                <a:solidFill>
                  <a:srgbClr val="FFFFFF"/>
                </a:solidFill>
                <a:sym typeface="Cabin"/>
              </a:rPr>
              <a:t>Our goal is to make you better programmers – not to make you data mining experts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n" sz="4300" u="none" strike="noStrike" cap="none">
                <a:solidFill>
                  <a:srgbClr val="FFD966"/>
                </a:solidFill>
                <a:sym typeface="Cabin"/>
              </a:rPr>
              <a:t>GeoData</a:t>
            </a:r>
          </a:p>
        </p:txBody>
      </p:sp>
      <p:sp>
        <p:nvSpPr>
          <p:cNvPr id="158" name="Shape 158"/>
          <p:cNvSpPr txBox="1">
            <a:spLocks noGrp="1"/>
          </p:cNvSpPr>
          <p:nvPr>
            <p:ph idx="1"/>
          </p:nvPr>
        </p:nvSpPr>
        <p:spPr>
          <a:xfrm>
            <a:off x="650081" y="1464469"/>
            <a:ext cx="4218698" cy="3207599"/>
          </a:xfrm>
          <a:prstGeom prst="rect">
            <a:avLst/>
          </a:prstGeom>
          <a:noFill/>
          <a:ln>
            <a:noFill/>
          </a:ln>
        </p:spPr>
        <p:txBody>
          <a:bodyPr lIns="21425" tIns="21425" rIns="21425" bIns="21425" anchor="ctr" anchorCtr="0">
            <a:noAutofit/>
          </a:bodyPr>
          <a:lstStyle/>
          <a:p>
            <a:pPr marL="457200" marR="0" lvl="0" indent="-355600" algn="l" rtl="0">
              <a:spcBef>
                <a:spcPts val="0"/>
              </a:spcBef>
              <a:buClr>
                <a:srgbClr val="FFFFFF"/>
              </a:buClr>
              <a:buSzPct val="100000"/>
              <a:buFont typeface="Cabin"/>
            </a:pPr>
            <a:r>
              <a:rPr lang="en" sz="2000" u="none" strike="noStrike" cap="none" dirty="0">
                <a:solidFill>
                  <a:srgbClr val="FFFFFF"/>
                </a:solidFill>
                <a:sym typeface="Cabin"/>
              </a:rPr>
              <a:t>Makes a Google Map from user entered data</a:t>
            </a:r>
          </a:p>
          <a:p>
            <a:pPr marL="457200" marR="0" lvl="0" indent="-355600" algn="l" rtl="0">
              <a:spcBef>
                <a:spcPts val="2000"/>
              </a:spcBef>
              <a:buClr>
                <a:srgbClr val="FFFFFF"/>
              </a:buClr>
              <a:buSzPct val="100000"/>
              <a:buFont typeface="Cabin"/>
            </a:pPr>
            <a:r>
              <a:rPr lang="en" sz="2000" u="none" strike="noStrike" cap="none" dirty="0">
                <a:solidFill>
                  <a:srgbClr val="FFFFFF"/>
                </a:solidFill>
                <a:sym typeface="Cabin"/>
              </a:rPr>
              <a:t>Uses the Google </a:t>
            </a:r>
            <a:r>
              <a:rPr lang="en" sz="2000" u="none" strike="noStrike" cap="none" dirty="0" err="1">
                <a:solidFill>
                  <a:srgbClr val="FFFFFF"/>
                </a:solidFill>
                <a:sym typeface="Cabin"/>
              </a:rPr>
              <a:t>Geodata</a:t>
            </a:r>
            <a:r>
              <a:rPr lang="en" sz="2000" u="none" strike="noStrike" cap="none" dirty="0">
                <a:solidFill>
                  <a:srgbClr val="FFFFFF"/>
                </a:solidFill>
                <a:sym typeface="Cabin"/>
              </a:rPr>
              <a:t> API</a:t>
            </a:r>
          </a:p>
          <a:p>
            <a:pPr marL="457200" marR="0" lvl="0" indent="-355600" algn="l" rtl="0">
              <a:spcBef>
                <a:spcPts val="2000"/>
              </a:spcBef>
              <a:buClr>
                <a:srgbClr val="FFFFFF"/>
              </a:buClr>
              <a:buSzPct val="100000"/>
              <a:buFont typeface="Cabin"/>
            </a:pPr>
            <a:r>
              <a:rPr lang="en" sz="2000" u="none" strike="noStrike" cap="none" dirty="0">
                <a:solidFill>
                  <a:srgbClr val="FFFFFF"/>
                </a:solidFill>
                <a:sym typeface="Cabin"/>
              </a:rPr>
              <a:t>Caches data in a database to avoid rate limiting and allow restarting</a:t>
            </a:r>
          </a:p>
          <a:p>
            <a:pPr marL="457200" marR="0" lvl="0" indent="-355600" algn="l" rtl="0">
              <a:spcBef>
                <a:spcPts val="2000"/>
              </a:spcBef>
              <a:buClr>
                <a:srgbClr val="FFFFFF"/>
              </a:buClr>
              <a:buSzPct val="100000"/>
              <a:buFont typeface="Cabin"/>
            </a:pPr>
            <a:r>
              <a:rPr lang="en" sz="2000" u="none" strike="noStrike" cap="none" dirty="0">
                <a:solidFill>
                  <a:srgbClr val="FFFFFF"/>
                </a:solidFill>
                <a:sym typeface="Cabin"/>
              </a:rPr>
              <a:t>Visualized in a browser using the Google Maps API</a:t>
            </a:r>
          </a:p>
        </p:txBody>
      </p:sp>
      <p:pic>
        <p:nvPicPr>
          <p:cNvPr id="159" name="Shape 159" descr="google-map.png"/>
          <p:cNvPicPr preferRelativeResize="0"/>
          <p:nvPr/>
        </p:nvPicPr>
        <p:blipFill rotWithShape="1">
          <a:blip r:embed="rId3">
            <a:alphaModFix/>
          </a:blip>
          <a:srcRect/>
          <a:stretch/>
        </p:blipFill>
        <p:spPr>
          <a:xfrm>
            <a:off x="5132195" y="1706398"/>
            <a:ext cx="3598415" cy="2587196"/>
          </a:xfrm>
          <a:prstGeom prst="rect">
            <a:avLst/>
          </a:prstGeom>
          <a:noFill/>
          <a:ln>
            <a:noFill/>
          </a:ln>
        </p:spPr>
      </p:pic>
      <p:sp>
        <p:nvSpPr>
          <p:cNvPr id="160" name="Shape 160"/>
          <p:cNvSpPr/>
          <p:nvPr/>
        </p:nvSpPr>
        <p:spPr>
          <a:xfrm>
            <a:off x="5043499" y="4574897"/>
            <a:ext cx="3717348" cy="282769"/>
          </a:xfrm>
          <a:prstGeom prst="rect">
            <a:avLst/>
          </a:prstGeom>
          <a:noFill/>
          <a:ln>
            <a:noFill/>
          </a:ln>
        </p:spPr>
        <p:txBody>
          <a:bodyPr lIns="51425" tIns="25700" rIns="51425" bIns="25700" anchor="t" anchorCtr="0">
            <a:noAutofit/>
          </a:bodyPr>
          <a:lstStyle/>
          <a:p>
            <a:pPr marL="0" marR="0" lvl="0" indent="0" algn="l" rtl="0">
              <a:spcBef>
                <a:spcPts val="0"/>
              </a:spcBef>
              <a:buSzPct val="25000"/>
              <a:buNone/>
            </a:pPr>
            <a:r>
              <a:rPr lang="en" sz="2300" b="0" i="0" u="none" strike="noStrike" cap="none" baseline="30000" dirty="0">
                <a:solidFill>
                  <a:srgbClr val="FFFF00"/>
                </a:solidFill>
                <a:latin typeface="Helvetica Neue"/>
                <a:ea typeface="Helvetica Neue"/>
                <a:cs typeface="Helvetica Neue"/>
                <a:sym typeface="Helvetica Neue"/>
              </a:rPr>
              <a:t>http://www.py4e.com/code3/</a:t>
            </a:r>
            <a:r>
              <a:rPr lang="en" sz="2300" b="0" i="0" u="none" strike="noStrike" cap="none" baseline="30000" dirty="0" err="1">
                <a:solidFill>
                  <a:srgbClr val="FFFF00"/>
                </a:solidFill>
                <a:latin typeface="Helvetica Neue"/>
                <a:ea typeface="Helvetica Neue"/>
                <a:cs typeface="Helvetica Neue"/>
                <a:sym typeface="Helvetica Neue"/>
              </a:rPr>
              <a:t>geodata.zip</a:t>
            </a:r>
            <a:endParaRPr lang="en" sz="2300" b="0" i="0" u="none" strike="noStrike" cap="none" baseline="30000" dirty="0">
              <a:solidFill>
                <a:srgbClr val="FFFF00"/>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p:nvPr/>
        </p:nvSpPr>
        <p:spPr>
          <a:xfrm>
            <a:off x="3540216" y="1896511"/>
            <a:ext cx="1476374" cy="449587"/>
          </a:xfrm>
          <a:prstGeom prst="can">
            <a:avLst>
              <a:gd name="adj" fmla="val 25000"/>
            </a:avLst>
          </a:prstGeom>
          <a:blipFill rotWithShape="1">
            <a:blip r:embed="rId3">
              <a:alphaModFix/>
            </a:blip>
            <a:tile tx="0" ty="0" sx="100000" sy="100000" flip="none" algn="tl"/>
          </a:blip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660066"/>
              </a:buClr>
              <a:buSzPct val="25000"/>
              <a:buFont typeface="Cabin"/>
              <a:buNone/>
            </a:pPr>
            <a:r>
              <a:rPr lang="en" sz="1500" u="none" strike="noStrike" cap="none">
                <a:solidFill>
                  <a:srgbClr val="660066"/>
                </a:solidFill>
                <a:latin typeface="Arial Regular" charset="0"/>
                <a:ea typeface="Arial Regular" charset="0"/>
                <a:cs typeface="Arial Regular" charset="0"/>
                <a:sym typeface="Cabin"/>
              </a:rPr>
              <a:t>geodata.sqlite</a:t>
            </a:r>
          </a:p>
        </p:txBody>
      </p:sp>
      <p:pic>
        <p:nvPicPr>
          <p:cNvPr id="166" name="Shape 166" descr="google-map.png"/>
          <p:cNvPicPr preferRelativeResize="0"/>
          <p:nvPr/>
        </p:nvPicPr>
        <p:blipFill rotWithShape="1">
          <a:blip r:embed="rId4">
            <a:alphaModFix/>
          </a:blip>
          <a:srcRect/>
          <a:stretch/>
        </p:blipFill>
        <p:spPr>
          <a:xfrm>
            <a:off x="7119832" y="1567420"/>
            <a:ext cx="1857375" cy="1335419"/>
          </a:xfrm>
          <a:prstGeom prst="rect">
            <a:avLst/>
          </a:prstGeom>
          <a:noFill/>
          <a:ln>
            <a:noFill/>
          </a:ln>
        </p:spPr>
      </p:pic>
      <p:cxnSp>
        <p:nvCxnSpPr>
          <p:cNvPr id="167" name="Shape 167"/>
          <p:cNvCxnSpPr>
            <a:endCxn id="165" idx="2"/>
          </p:cNvCxnSpPr>
          <p:nvPr/>
        </p:nvCxnSpPr>
        <p:spPr>
          <a:xfrm>
            <a:off x="1875516" y="2121304"/>
            <a:ext cx="1664699" cy="0"/>
          </a:xfrm>
          <a:prstGeom prst="straightConnector1">
            <a:avLst/>
          </a:prstGeom>
          <a:noFill/>
          <a:ln w="38100" cap="sq" cmpd="sng">
            <a:solidFill>
              <a:srgbClr val="773F9B"/>
            </a:solidFill>
            <a:prstDash val="solid"/>
            <a:miter/>
            <a:headEnd type="none" w="med" len="med"/>
            <a:tailEnd type="triangle" w="lg" len="lg"/>
          </a:ln>
        </p:spPr>
      </p:cxnSp>
      <p:sp>
        <p:nvSpPr>
          <p:cNvPr id="168" name="Shape 168"/>
          <p:cNvSpPr txBox="1"/>
          <p:nvPr/>
        </p:nvSpPr>
        <p:spPr>
          <a:xfrm>
            <a:off x="2030419" y="1911310"/>
            <a:ext cx="1197443" cy="334707"/>
          </a:xfrm>
          <a:prstGeom prst="rect">
            <a:avLst/>
          </a:prstGeom>
          <a:solidFill>
            <a:schemeClr val="accent6"/>
          </a:solidFill>
          <a:ln w="12700" cap="flat" cmpd="sng">
            <a:solidFill>
              <a:schemeClr val="accent6"/>
            </a:solidFill>
            <a:prstDash val="solid"/>
            <a:miter/>
            <a:headEnd type="none" w="med" len="med"/>
            <a:tailEnd type="none" w="med" len="med"/>
          </a:ln>
        </p:spPr>
        <p:txBody>
          <a:bodyPr lIns="28575" tIns="28575" rIns="28575" bIns="28575" anchor="ctr" anchorCtr="0">
            <a:noAutofit/>
          </a:bodyPr>
          <a:lstStyle/>
          <a:p>
            <a:pPr marL="0" marR="0" lvl="0" indent="0" algn="l" rtl="0">
              <a:lnSpc>
                <a:spcPct val="100000"/>
              </a:lnSpc>
              <a:spcBef>
                <a:spcPts val="0"/>
              </a:spcBef>
              <a:spcAft>
                <a:spcPts val="0"/>
              </a:spcAft>
              <a:buClr>
                <a:srgbClr val="FFFFFF"/>
              </a:buClr>
              <a:buSzPct val="25000"/>
              <a:buFont typeface="Helvetica Neue"/>
              <a:buNone/>
            </a:pPr>
            <a:r>
              <a:rPr lang="en" sz="1800" b="0" i="0" u="none" strike="noStrike" cap="none">
                <a:solidFill>
                  <a:srgbClr val="FFFFFF"/>
                </a:solidFill>
                <a:latin typeface="Helvetica Neue"/>
                <a:ea typeface="Helvetica Neue"/>
                <a:cs typeface="Helvetica Neue"/>
                <a:sym typeface="Helvetica Neue"/>
              </a:rPr>
              <a:t>geoload.py</a:t>
            </a:r>
          </a:p>
        </p:txBody>
      </p:sp>
      <p:cxnSp>
        <p:nvCxnSpPr>
          <p:cNvPr id="169" name="Shape 169"/>
          <p:cNvCxnSpPr/>
          <p:nvPr/>
        </p:nvCxnSpPr>
        <p:spPr>
          <a:xfrm flipH="1">
            <a:off x="2629141" y="2819696"/>
            <a:ext cx="982011" cy="597837"/>
          </a:xfrm>
          <a:prstGeom prst="straightConnector1">
            <a:avLst/>
          </a:prstGeom>
          <a:noFill/>
          <a:ln w="38100" cap="sq" cmpd="sng">
            <a:solidFill>
              <a:srgbClr val="773F9B"/>
            </a:solidFill>
            <a:prstDash val="solid"/>
            <a:miter/>
            <a:headEnd type="none" w="med" len="med"/>
            <a:tailEnd type="triangle" w="lg" len="lg"/>
          </a:ln>
        </p:spPr>
      </p:cxnSp>
      <p:cxnSp>
        <p:nvCxnSpPr>
          <p:cNvPr id="170" name="Shape 170"/>
          <p:cNvCxnSpPr>
            <a:stCxn id="165" idx="3"/>
          </p:cNvCxnSpPr>
          <p:nvPr/>
        </p:nvCxnSpPr>
        <p:spPr>
          <a:xfrm>
            <a:off x="4278403" y="2346098"/>
            <a:ext cx="0" cy="306300"/>
          </a:xfrm>
          <a:prstGeom prst="straightConnector1">
            <a:avLst/>
          </a:prstGeom>
          <a:noFill/>
          <a:ln w="38100" cap="sq" cmpd="sng">
            <a:solidFill>
              <a:srgbClr val="773F9B"/>
            </a:solidFill>
            <a:prstDash val="solid"/>
            <a:miter/>
            <a:headEnd type="none" w="med" len="med"/>
            <a:tailEnd type="triangle" w="lg" len="lg"/>
          </a:ln>
        </p:spPr>
      </p:cxnSp>
      <p:sp>
        <p:nvSpPr>
          <p:cNvPr id="171" name="Shape 171"/>
          <p:cNvSpPr txBox="1"/>
          <p:nvPr/>
        </p:nvSpPr>
        <p:spPr>
          <a:xfrm>
            <a:off x="3469274" y="2652350"/>
            <a:ext cx="1476300" cy="334799"/>
          </a:xfrm>
          <a:prstGeom prst="rect">
            <a:avLst/>
          </a:prstGeom>
          <a:solidFill>
            <a:srgbClr val="773F9B"/>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FFFFFF"/>
              </a:buClr>
              <a:buSzPct val="25000"/>
              <a:buFont typeface="Helvetica Neue"/>
              <a:buNone/>
            </a:pPr>
            <a:r>
              <a:rPr lang="en" sz="1800" b="0" i="0" u="none" strike="noStrike" cap="none">
                <a:solidFill>
                  <a:srgbClr val="FFFFFF"/>
                </a:solidFill>
                <a:latin typeface="Helvetica Neue"/>
                <a:ea typeface="Helvetica Neue"/>
                <a:cs typeface="Helvetica Neue"/>
                <a:sym typeface="Helvetica Neue"/>
              </a:rPr>
              <a:t>geodump.py</a:t>
            </a:r>
          </a:p>
        </p:txBody>
      </p:sp>
      <p:sp>
        <p:nvSpPr>
          <p:cNvPr id="172" name="Shape 172"/>
          <p:cNvSpPr txBox="1"/>
          <p:nvPr/>
        </p:nvSpPr>
        <p:spPr>
          <a:xfrm>
            <a:off x="391842" y="3417534"/>
            <a:ext cx="4474596" cy="1460015"/>
          </a:xfrm>
          <a:prstGeom prst="rect">
            <a:avLst/>
          </a:prstGeom>
          <a:noFill/>
          <a:ln>
            <a:noFill/>
          </a:ln>
        </p:spPr>
        <p:txBody>
          <a:bodyPr lIns="28575" tIns="28575" rIns="28575" bIns="28575" anchor="ctr" anchorCtr="0">
            <a:noAutofit/>
          </a:bodyPr>
          <a:lstStyle/>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Northeastern University, ... Boston, MA 02115, USA 42.3396998 -71.08975 </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Bradley University, 1501 ... Peoria, IL 61625, USA 40.6963857 -89.6160811</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Technion, Viazman 87, Kesalsaba, 32000, Israel 32.7775 35.0216667</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Monash University Clayton ... VIC 3800, Australia -37.9152113 145.134682 </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Kokshetau, Kazakhstan 53.2833333 69.3833333</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12 records written to where.js</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Open where.html to view the data in a browser</a:t>
            </a:r>
          </a:p>
        </p:txBody>
      </p:sp>
      <p:grpSp>
        <p:nvGrpSpPr>
          <p:cNvPr id="173" name="Shape 173"/>
          <p:cNvGrpSpPr/>
          <p:nvPr/>
        </p:nvGrpSpPr>
        <p:grpSpPr>
          <a:xfrm>
            <a:off x="261937" y="1590570"/>
            <a:ext cx="1613701" cy="1083469"/>
            <a:chOff x="465666" y="2827680"/>
            <a:chExt cx="2868802" cy="1926167"/>
          </a:xfrm>
        </p:grpSpPr>
        <p:pic>
          <p:nvPicPr>
            <p:cNvPr id="174" name="Shape 174"/>
            <p:cNvPicPr preferRelativeResize="0"/>
            <p:nvPr/>
          </p:nvPicPr>
          <p:blipFill rotWithShape="1">
            <a:blip r:embed="rId5">
              <a:alphaModFix/>
            </a:blip>
            <a:srcRect/>
            <a:stretch/>
          </p:blipFill>
          <p:spPr>
            <a:xfrm rot="10800000" flipH="1">
              <a:off x="465666" y="2827680"/>
              <a:ext cx="2868802" cy="1926167"/>
            </a:xfrm>
            <a:prstGeom prst="rect">
              <a:avLst/>
            </a:prstGeom>
            <a:noFill/>
            <a:ln>
              <a:noFill/>
            </a:ln>
          </p:spPr>
        </p:pic>
        <p:sp>
          <p:nvSpPr>
            <p:cNvPr id="175" name="Shape 175"/>
            <p:cNvSpPr txBox="1"/>
            <p:nvPr/>
          </p:nvSpPr>
          <p:spPr>
            <a:xfrm>
              <a:off x="1240354" y="3112888"/>
              <a:ext cx="1745700" cy="1087500"/>
            </a:xfrm>
            <a:prstGeom prst="rect">
              <a:avLst/>
            </a:prstGeom>
            <a:noFill/>
            <a:ln>
              <a:noFill/>
            </a:ln>
          </p:spPr>
          <p:txBody>
            <a:bodyPr lIns="28575" tIns="28575" rIns="28575" bIns="28575" anchor="ctr" anchorCtr="0">
              <a:noAutofit/>
            </a:bodyPr>
            <a:lstStyle/>
            <a:p>
              <a:pPr marL="0" marR="0" lvl="0" indent="0" algn="l" rtl="0">
                <a:lnSpc>
                  <a:spcPct val="100000"/>
                </a:lnSpc>
                <a:spcBef>
                  <a:spcPts val="0"/>
                </a:spcBef>
                <a:spcAft>
                  <a:spcPts val="0"/>
                </a:spcAft>
                <a:buClr>
                  <a:srgbClr val="660066"/>
                </a:buClr>
                <a:buSzPct val="25000"/>
                <a:buFont typeface="Helvetica Neue"/>
                <a:buNone/>
              </a:pPr>
              <a:r>
                <a:rPr lang="en" sz="1800" b="0" i="0" u="none" strike="noStrike" cap="none">
                  <a:solidFill>
                    <a:srgbClr val="660066"/>
                  </a:solidFill>
                  <a:latin typeface="Helvetica Neue"/>
                  <a:ea typeface="Helvetica Neue"/>
                  <a:cs typeface="Helvetica Neue"/>
                  <a:sym typeface="Helvetica Neue"/>
                </a:rPr>
                <a:t>Google</a:t>
              </a:r>
            </a:p>
            <a:p>
              <a:pPr marL="0" marR="0" lvl="0" indent="0" algn="l" rtl="0">
                <a:lnSpc>
                  <a:spcPct val="100000"/>
                </a:lnSpc>
                <a:spcBef>
                  <a:spcPts val="0"/>
                </a:spcBef>
                <a:spcAft>
                  <a:spcPts val="0"/>
                </a:spcAft>
                <a:buClr>
                  <a:srgbClr val="660066"/>
                </a:buClr>
                <a:buSzPct val="25000"/>
                <a:buFont typeface="Helvetica Neue"/>
                <a:buNone/>
              </a:pPr>
              <a:r>
                <a:rPr lang="en" sz="1800" b="0" i="0" u="none" strike="noStrike" cap="none">
                  <a:solidFill>
                    <a:srgbClr val="660066"/>
                  </a:solidFill>
                  <a:latin typeface="Helvetica Neue"/>
                  <a:ea typeface="Helvetica Neue"/>
                  <a:cs typeface="Helvetica Neue"/>
                  <a:sym typeface="Helvetica Neue"/>
                </a:rPr>
                <a:t>geodata</a:t>
              </a:r>
            </a:p>
          </p:txBody>
        </p:sp>
      </p:grpSp>
      <p:sp>
        <p:nvSpPr>
          <p:cNvPr id="176" name="Shape 176"/>
          <p:cNvSpPr/>
          <p:nvPr/>
        </p:nvSpPr>
        <p:spPr>
          <a:xfrm>
            <a:off x="1875639" y="787667"/>
            <a:ext cx="1476374" cy="449587"/>
          </a:xfrm>
          <a:prstGeom prst="can">
            <a:avLst>
              <a:gd name="adj" fmla="val 25000"/>
            </a:avLst>
          </a:prstGeom>
          <a:solidFill>
            <a:srgbClr val="92D050"/>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660066"/>
              </a:buClr>
              <a:buSzPct val="25000"/>
              <a:buFont typeface="Cabin"/>
              <a:buNone/>
            </a:pPr>
            <a:r>
              <a:rPr lang="en" sz="1500" u="none" strike="noStrike" cap="none">
                <a:solidFill>
                  <a:srgbClr val="660066"/>
                </a:solidFill>
                <a:latin typeface="Arial Regular" charset="0"/>
                <a:ea typeface="Arial Regular" charset="0"/>
                <a:cs typeface="Arial Regular" charset="0"/>
                <a:sym typeface="Cabin"/>
              </a:rPr>
              <a:t>where.data</a:t>
            </a:r>
          </a:p>
        </p:txBody>
      </p:sp>
      <p:cxnSp>
        <p:nvCxnSpPr>
          <p:cNvPr id="177" name="Shape 177"/>
          <p:cNvCxnSpPr>
            <a:stCxn id="176" idx="3"/>
            <a:endCxn id="168" idx="0"/>
          </p:cNvCxnSpPr>
          <p:nvPr/>
        </p:nvCxnSpPr>
        <p:spPr>
          <a:xfrm>
            <a:off x="2613826" y="1237255"/>
            <a:ext cx="15300" cy="674100"/>
          </a:xfrm>
          <a:prstGeom prst="straightConnector1">
            <a:avLst/>
          </a:prstGeom>
          <a:noFill/>
          <a:ln w="38100" cap="sq" cmpd="sng">
            <a:solidFill>
              <a:srgbClr val="773F9B"/>
            </a:solidFill>
            <a:prstDash val="solid"/>
            <a:miter/>
            <a:headEnd type="none" w="med" len="med"/>
            <a:tailEnd type="triangle" w="lg" len="lg"/>
          </a:ln>
        </p:spPr>
      </p:cxnSp>
      <p:sp>
        <p:nvSpPr>
          <p:cNvPr id="178" name="Shape 178"/>
          <p:cNvSpPr/>
          <p:nvPr/>
        </p:nvSpPr>
        <p:spPr>
          <a:xfrm>
            <a:off x="5528861" y="2214147"/>
            <a:ext cx="1171708" cy="449587"/>
          </a:xfrm>
          <a:prstGeom prst="can">
            <a:avLst>
              <a:gd name="adj" fmla="val 25000"/>
            </a:avLst>
          </a:prstGeom>
          <a:solidFill>
            <a:srgbClr val="CCFFCC"/>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660066"/>
              </a:buClr>
              <a:buSzPct val="25000"/>
              <a:buFont typeface="Cabin"/>
              <a:buNone/>
            </a:pPr>
            <a:r>
              <a:rPr lang="en" sz="1500" u="none" strike="noStrike" cap="none">
                <a:solidFill>
                  <a:srgbClr val="660066"/>
                </a:solidFill>
                <a:latin typeface="Arial Regular" charset="0"/>
                <a:ea typeface="Arial Regular" charset="0"/>
                <a:cs typeface="Arial Regular" charset="0"/>
                <a:sym typeface="Cabin"/>
              </a:rPr>
              <a:t>where.js</a:t>
            </a:r>
          </a:p>
        </p:txBody>
      </p:sp>
      <p:sp>
        <p:nvSpPr>
          <p:cNvPr id="179" name="Shape 179"/>
          <p:cNvSpPr/>
          <p:nvPr/>
        </p:nvSpPr>
        <p:spPr>
          <a:xfrm>
            <a:off x="7425714" y="562873"/>
            <a:ext cx="1245610" cy="449587"/>
          </a:xfrm>
          <a:prstGeom prst="can">
            <a:avLst>
              <a:gd name="adj" fmla="val 25000"/>
            </a:avLst>
          </a:prstGeom>
          <a:solidFill>
            <a:srgbClr val="92D050"/>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660066"/>
              </a:buClr>
              <a:buSzPct val="25000"/>
              <a:buFont typeface="Cabin"/>
              <a:buNone/>
            </a:pPr>
            <a:r>
              <a:rPr lang="en" sz="1500" u="none" strike="noStrike" cap="none">
                <a:solidFill>
                  <a:srgbClr val="660066"/>
                </a:solidFill>
                <a:latin typeface="Arial Regular" charset="0"/>
                <a:ea typeface="Arial Regular" charset="0"/>
                <a:cs typeface="Arial Regular" charset="0"/>
                <a:sym typeface="Cabin"/>
              </a:rPr>
              <a:t>where.html</a:t>
            </a:r>
          </a:p>
        </p:txBody>
      </p:sp>
      <p:cxnSp>
        <p:nvCxnSpPr>
          <p:cNvPr id="180" name="Shape 180"/>
          <p:cNvCxnSpPr>
            <a:stCxn id="171" idx="3"/>
            <a:endCxn id="178" idx="2"/>
          </p:cNvCxnSpPr>
          <p:nvPr/>
        </p:nvCxnSpPr>
        <p:spPr>
          <a:xfrm rot="10800000" flipH="1">
            <a:off x="4945574" y="2439049"/>
            <a:ext cx="583200" cy="380700"/>
          </a:xfrm>
          <a:prstGeom prst="straightConnector1">
            <a:avLst/>
          </a:prstGeom>
          <a:noFill/>
          <a:ln w="38100" cap="sq" cmpd="sng">
            <a:solidFill>
              <a:srgbClr val="773F9B"/>
            </a:solidFill>
            <a:prstDash val="solid"/>
            <a:miter/>
            <a:headEnd type="none" w="med" len="med"/>
            <a:tailEnd type="triangle" w="lg" len="lg"/>
          </a:ln>
        </p:spPr>
      </p:cxnSp>
      <p:cxnSp>
        <p:nvCxnSpPr>
          <p:cNvPr id="181" name="Shape 181"/>
          <p:cNvCxnSpPr>
            <a:stCxn id="178" idx="4"/>
            <a:endCxn id="166" idx="1"/>
          </p:cNvCxnSpPr>
          <p:nvPr/>
        </p:nvCxnSpPr>
        <p:spPr>
          <a:xfrm rot="10800000" flipH="1">
            <a:off x="6700569" y="2235241"/>
            <a:ext cx="419400" cy="203700"/>
          </a:xfrm>
          <a:prstGeom prst="straightConnector1">
            <a:avLst/>
          </a:prstGeom>
          <a:noFill/>
          <a:ln w="38100" cap="sq" cmpd="sng">
            <a:solidFill>
              <a:srgbClr val="773F9B"/>
            </a:solidFill>
            <a:prstDash val="solid"/>
            <a:miter/>
            <a:headEnd type="none" w="med" len="med"/>
            <a:tailEnd type="triangle" w="lg" len="lg"/>
          </a:ln>
        </p:spPr>
      </p:cxnSp>
      <p:cxnSp>
        <p:nvCxnSpPr>
          <p:cNvPr id="182" name="Shape 182"/>
          <p:cNvCxnSpPr>
            <a:stCxn id="179" idx="3"/>
            <a:endCxn id="166" idx="0"/>
          </p:cNvCxnSpPr>
          <p:nvPr/>
        </p:nvCxnSpPr>
        <p:spPr>
          <a:xfrm>
            <a:off x="8048520" y="1012461"/>
            <a:ext cx="0" cy="555000"/>
          </a:xfrm>
          <a:prstGeom prst="straightConnector1">
            <a:avLst/>
          </a:prstGeom>
          <a:noFill/>
          <a:ln w="38100" cap="sq" cmpd="sng">
            <a:solidFill>
              <a:srgbClr val="773F9B"/>
            </a:solidFill>
            <a:prstDash val="solid"/>
            <a:miter/>
            <a:headEnd type="none" w="med" len="med"/>
            <a:tailEnd type="triangle" w="lg" len="lg"/>
          </a:ln>
        </p:spPr>
      </p:cxnSp>
      <p:sp>
        <p:nvSpPr>
          <p:cNvPr id="21" name="Shape 160"/>
          <p:cNvSpPr/>
          <p:nvPr/>
        </p:nvSpPr>
        <p:spPr>
          <a:xfrm>
            <a:off x="5132195" y="4574897"/>
            <a:ext cx="3717348" cy="282769"/>
          </a:xfrm>
          <a:prstGeom prst="rect">
            <a:avLst/>
          </a:prstGeom>
          <a:noFill/>
          <a:ln>
            <a:noFill/>
          </a:ln>
        </p:spPr>
        <p:txBody>
          <a:bodyPr lIns="51425" tIns="25700" rIns="51425" bIns="25700" anchor="t" anchorCtr="0">
            <a:noAutofit/>
          </a:bodyPr>
          <a:lstStyle/>
          <a:p>
            <a:pPr marL="0" marR="0" lvl="0" indent="0" algn="l" rtl="0">
              <a:spcBef>
                <a:spcPts val="0"/>
              </a:spcBef>
              <a:buSzPct val="25000"/>
              <a:buNone/>
            </a:pPr>
            <a:r>
              <a:rPr lang="en" sz="2300" b="0" i="0" u="none" strike="noStrike" cap="none" baseline="30000" dirty="0">
                <a:solidFill>
                  <a:srgbClr val="FFFF00"/>
                </a:solidFill>
                <a:latin typeface="Helvetica Neue"/>
                <a:ea typeface="Helvetica Neue"/>
                <a:cs typeface="Helvetica Neue"/>
                <a:sym typeface="Helvetica Neue"/>
              </a:rPr>
              <a:t>http://www.py4e.com/code3/</a:t>
            </a:r>
            <a:r>
              <a:rPr lang="en" sz="2300" b="0" i="0" u="none" strike="noStrike" cap="none" baseline="30000" dirty="0" err="1">
                <a:solidFill>
                  <a:srgbClr val="FFFF00"/>
                </a:solidFill>
                <a:latin typeface="Helvetica Neue"/>
                <a:ea typeface="Helvetica Neue"/>
                <a:cs typeface="Helvetica Neue"/>
                <a:sym typeface="Helvetica Neue"/>
              </a:rPr>
              <a:t>geodata.zip</a:t>
            </a:r>
            <a:endParaRPr lang="en" sz="2300" b="0" i="0" u="none" strike="noStrike" cap="none" baseline="30000" dirty="0">
              <a:solidFill>
                <a:srgbClr val="FFFF00"/>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650081" y="464695"/>
            <a:ext cx="4093369" cy="963999"/>
          </a:xfrm>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n" sz="4300" u="none" strike="noStrike" cap="none">
                <a:solidFill>
                  <a:srgbClr val="FFD966"/>
                </a:solidFill>
                <a:sym typeface="Cabin"/>
              </a:rPr>
              <a:t>Page Rank</a:t>
            </a:r>
          </a:p>
        </p:txBody>
      </p:sp>
      <p:sp>
        <p:nvSpPr>
          <p:cNvPr id="189" name="Shape 189"/>
          <p:cNvSpPr txBox="1">
            <a:spLocks noGrp="1"/>
          </p:cNvSpPr>
          <p:nvPr>
            <p:ph idx="1"/>
          </p:nvPr>
        </p:nvSpPr>
        <p:spPr>
          <a:xfrm>
            <a:off x="650081" y="1464470"/>
            <a:ext cx="4093369" cy="2970886"/>
          </a:xfrm>
          <a:prstGeom prst="rect">
            <a:avLst/>
          </a:prstGeom>
          <a:noFill/>
          <a:ln>
            <a:noFill/>
          </a:ln>
        </p:spPr>
        <p:txBody>
          <a:bodyPr lIns="21425" tIns="21425" rIns="21425" bIns="21425" anchor="ctr" anchorCtr="0">
            <a:noAutofit/>
          </a:bodyPr>
          <a:lstStyle/>
          <a:p>
            <a:pPr marL="457200" marR="0" lvl="0" indent="-355600" algn="l" rtl="0">
              <a:lnSpc>
                <a:spcPct val="115000"/>
              </a:lnSpc>
              <a:spcBef>
                <a:spcPts val="0"/>
              </a:spcBef>
              <a:buClr>
                <a:srgbClr val="FFFFFF"/>
              </a:buClr>
              <a:buSzPct val="100000"/>
              <a:buFont typeface="Cabin"/>
            </a:pPr>
            <a:r>
              <a:rPr lang="en" sz="2000" u="none" strike="noStrike" cap="none">
                <a:solidFill>
                  <a:srgbClr val="FFFFFF"/>
                </a:solidFill>
                <a:sym typeface="Cabin"/>
              </a:rPr>
              <a:t>Write a simple web page crawler</a:t>
            </a:r>
          </a:p>
          <a:p>
            <a:pPr marL="457200" marR="0" lvl="0" indent="-355600" algn="l" rtl="0">
              <a:lnSpc>
                <a:spcPct val="115000"/>
              </a:lnSpc>
              <a:spcBef>
                <a:spcPts val="2000"/>
              </a:spcBef>
              <a:buClr>
                <a:srgbClr val="FFFFFF"/>
              </a:buClr>
              <a:buSzPct val="100000"/>
              <a:buFont typeface="Cabin"/>
            </a:pPr>
            <a:r>
              <a:rPr lang="en" sz="2000" u="none" strike="noStrike" cap="none" dirty="0">
                <a:solidFill>
                  <a:srgbClr val="FFFFFF"/>
                </a:solidFill>
                <a:sym typeface="Cabin"/>
              </a:rPr>
              <a:t>Compute a simple version of Google's Page Rank algorithm</a:t>
            </a:r>
          </a:p>
          <a:p>
            <a:pPr marL="457200" marR="0" lvl="0" indent="-355600" algn="l" rtl="0">
              <a:lnSpc>
                <a:spcPct val="115000"/>
              </a:lnSpc>
              <a:spcBef>
                <a:spcPts val="2000"/>
              </a:spcBef>
              <a:buClr>
                <a:srgbClr val="FFFFFF"/>
              </a:buClr>
              <a:buSzPct val="100000"/>
              <a:buFont typeface="Cabin"/>
            </a:pPr>
            <a:r>
              <a:rPr lang="en" sz="2000" u="none" strike="noStrike" cap="none" dirty="0">
                <a:solidFill>
                  <a:srgbClr val="FFFFFF"/>
                </a:solidFill>
                <a:sym typeface="Cabin"/>
              </a:rPr>
              <a:t>Visualize the resulting network</a:t>
            </a:r>
          </a:p>
        </p:txBody>
      </p:sp>
      <p:sp>
        <p:nvSpPr>
          <p:cNvPr id="190" name="Shape 190"/>
          <p:cNvSpPr/>
          <p:nvPr/>
        </p:nvSpPr>
        <p:spPr>
          <a:xfrm>
            <a:off x="4986453" y="4575338"/>
            <a:ext cx="4111348" cy="282769"/>
          </a:xfrm>
          <a:prstGeom prst="rect">
            <a:avLst/>
          </a:prstGeom>
          <a:noFill/>
          <a:ln>
            <a:noFill/>
          </a:ln>
        </p:spPr>
        <p:txBody>
          <a:bodyPr lIns="51425" tIns="25700" rIns="51425" bIns="25700" anchor="t" anchorCtr="0">
            <a:noAutofit/>
          </a:bodyPr>
          <a:lstStyle/>
          <a:p>
            <a:pPr marL="0" marR="0" lvl="0" indent="0" algn="l" rtl="0">
              <a:spcBef>
                <a:spcPts val="0"/>
              </a:spcBef>
              <a:buSzPct val="25000"/>
              <a:buNone/>
            </a:pPr>
            <a:r>
              <a:rPr lang="en" sz="2300" b="0" i="0" u="none" strike="noStrike" cap="none" baseline="30000" dirty="0">
                <a:solidFill>
                  <a:srgbClr val="FFFF00"/>
                </a:solidFill>
                <a:latin typeface="Helvetica Neue"/>
                <a:ea typeface="Helvetica Neue"/>
                <a:cs typeface="Helvetica Neue"/>
                <a:sym typeface="Helvetica Neue"/>
              </a:rPr>
              <a:t>http://www.py4e.com/code3/</a:t>
            </a:r>
            <a:r>
              <a:rPr lang="en" sz="2300" b="0" i="0" u="none" strike="noStrike" cap="none" baseline="30000" dirty="0" err="1">
                <a:solidFill>
                  <a:srgbClr val="FFFF00"/>
                </a:solidFill>
                <a:latin typeface="Helvetica Neue"/>
                <a:ea typeface="Helvetica Neue"/>
                <a:cs typeface="Helvetica Neue"/>
                <a:sym typeface="Helvetica Neue"/>
              </a:rPr>
              <a:t>pagerank.zip</a:t>
            </a:r>
            <a:endParaRPr lang="en" sz="2300" b="0" i="0" u="none" strike="noStrike" cap="none" baseline="30000" dirty="0">
              <a:solidFill>
                <a:srgbClr val="FFFF00"/>
              </a:solidFill>
              <a:latin typeface="Helvetica Neue"/>
              <a:ea typeface="Helvetica Neue"/>
              <a:cs typeface="Helvetica Neue"/>
              <a:sym typeface="Helvetica Neue"/>
            </a:endParaRPr>
          </a:p>
        </p:txBody>
      </p:sp>
      <p:pic>
        <p:nvPicPr>
          <p:cNvPr id="191" name="Shape 191" descr="pagerank.png"/>
          <p:cNvPicPr preferRelativeResize="0"/>
          <p:nvPr/>
        </p:nvPicPr>
        <p:blipFill rotWithShape="1">
          <a:blip r:embed="rId3">
            <a:alphaModFix/>
          </a:blip>
          <a:srcRect/>
          <a:stretch/>
        </p:blipFill>
        <p:spPr>
          <a:xfrm>
            <a:off x="5129846" y="1054725"/>
            <a:ext cx="3624262" cy="281760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n" sz="4300" u="none" strike="noStrike" cap="none">
                <a:solidFill>
                  <a:srgbClr val="FFD966"/>
                </a:solidFill>
                <a:sym typeface="Cabin"/>
              </a:rPr>
              <a:t>Search Engine Architecture</a:t>
            </a:r>
          </a:p>
        </p:txBody>
      </p:sp>
      <p:sp>
        <p:nvSpPr>
          <p:cNvPr id="197" name="Shape 197"/>
          <p:cNvSpPr txBox="1">
            <a:spLocks noGrp="1"/>
          </p:cNvSpPr>
          <p:nvPr>
            <p:ph idx="1"/>
          </p:nvPr>
        </p:nvSpPr>
        <p:spPr>
          <a:xfrm>
            <a:off x="650081" y="1464470"/>
            <a:ext cx="7836750" cy="2532706"/>
          </a:xfrm>
          <a:prstGeom prst="rect">
            <a:avLst/>
          </a:prstGeom>
          <a:noFill/>
          <a:ln>
            <a:noFill/>
          </a:ln>
        </p:spPr>
        <p:txBody>
          <a:bodyPr lIns="21425" tIns="21425" rIns="21425" bIns="21425" anchor="ctr" anchorCtr="0">
            <a:noAutofit/>
          </a:bodyPr>
          <a:lstStyle/>
          <a:p>
            <a:pPr marL="457200" marR="0" lvl="0" indent="-412750" algn="l" rtl="0">
              <a:spcBef>
                <a:spcPts val="0"/>
              </a:spcBef>
              <a:buClr>
                <a:srgbClr val="FFFB00"/>
              </a:buClr>
              <a:buSzPct val="100000"/>
              <a:buFont typeface="Cabin"/>
            </a:pPr>
            <a:r>
              <a:rPr lang="en" sz="2900" u="none" strike="noStrike" cap="none">
                <a:solidFill>
                  <a:srgbClr val="FFFB00"/>
                </a:solidFill>
                <a:sym typeface="Cabin"/>
              </a:rPr>
              <a:t>Web Crawling</a:t>
            </a:r>
          </a:p>
          <a:p>
            <a:pPr marL="457200" marR="0" lvl="0" indent="-412750" algn="l" rtl="0">
              <a:spcBef>
                <a:spcPts val="2000"/>
              </a:spcBef>
              <a:buClr>
                <a:srgbClr val="FFFFFF"/>
              </a:buClr>
              <a:buSzPct val="100000"/>
              <a:buFont typeface="Cabin"/>
            </a:pPr>
            <a:r>
              <a:rPr lang="en" sz="2900" u="none" strike="noStrike" cap="none">
                <a:solidFill>
                  <a:srgbClr val="FFFFFF"/>
                </a:solidFill>
                <a:sym typeface="Cabin"/>
              </a:rPr>
              <a:t>Index Building</a:t>
            </a:r>
          </a:p>
          <a:p>
            <a:pPr marL="457200" marR="0" lvl="0" indent="-412750" algn="l" rtl="0">
              <a:spcBef>
                <a:spcPts val="2000"/>
              </a:spcBef>
              <a:buClr>
                <a:srgbClr val="FFFFFF"/>
              </a:buClr>
              <a:buSzPct val="100000"/>
              <a:buFont typeface="Cabin"/>
            </a:pPr>
            <a:r>
              <a:rPr lang="en" sz="2900" u="none" strike="noStrike" cap="none">
                <a:solidFill>
                  <a:srgbClr val="FFFFFF"/>
                </a:solidFill>
                <a:sym typeface="Cabin"/>
              </a:rPr>
              <a:t>Searching</a:t>
            </a:r>
          </a:p>
        </p:txBody>
      </p:sp>
      <p:pic>
        <p:nvPicPr>
          <p:cNvPr id="198" name="Shape 198"/>
          <p:cNvPicPr preferRelativeResize="0"/>
          <p:nvPr/>
        </p:nvPicPr>
        <p:blipFill rotWithShape="1">
          <a:blip r:embed="rId3">
            <a:alphaModFix/>
          </a:blip>
          <a:srcRect/>
          <a:stretch/>
        </p:blipFill>
        <p:spPr>
          <a:xfrm>
            <a:off x="6334125" y="1521214"/>
            <a:ext cx="2095499" cy="2329888"/>
          </a:xfrm>
          <a:prstGeom prst="rect">
            <a:avLst/>
          </a:prstGeom>
          <a:noFill/>
          <a:ln>
            <a:noFill/>
          </a:ln>
        </p:spPr>
      </p:pic>
      <p:sp>
        <p:nvSpPr>
          <p:cNvPr id="199" name="Shape 199"/>
          <p:cNvSpPr/>
          <p:nvPr/>
        </p:nvSpPr>
        <p:spPr>
          <a:xfrm>
            <a:off x="3886200" y="4086535"/>
            <a:ext cx="5022699" cy="350100"/>
          </a:xfrm>
          <a:prstGeom prst="rect">
            <a:avLst/>
          </a:prstGeom>
          <a:noFill/>
          <a:ln>
            <a:noFill/>
          </a:ln>
        </p:spPr>
        <p:txBody>
          <a:bodyPr lIns="28575" tIns="28575" rIns="28575" bIns="28575" anchor="ctr" anchorCtr="0">
            <a:noAutofit/>
          </a:bodyPr>
          <a:lstStyle/>
          <a:p>
            <a:pPr marL="0" marR="0" lvl="0" indent="0" algn="ctr" rtl="0">
              <a:spcBef>
                <a:spcPts val="0"/>
              </a:spcBef>
              <a:buSzPct val="25000"/>
              <a:buNone/>
            </a:pPr>
            <a:r>
              <a:rPr lang="en" sz="1800" u="none" strike="noStrike" cap="none" dirty="0">
                <a:solidFill>
                  <a:srgbClr val="FFFB00"/>
                </a:solidFill>
                <a:latin typeface="Arial Regular" charset="0"/>
                <a:ea typeface="Arial Regular" charset="0"/>
                <a:cs typeface="Arial Regular" charset="0"/>
                <a:sym typeface="Cabin"/>
              </a:rPr>
              <a:t>http://</a:t>
            </a:r>
            <a:r>
              <a:rPr lang="en" sz="1800" u="none" strike="noStrike" cap="none" dirty="0" err="1">
                <a:solidFill>
                  <a:srgbClr val="FFFB00"/>
                </a:solidFill>
                <a:latin typeface="Arial Regular" charset="0"/>
                <a:ea typeface="Arial Regular" charset="0"/>
                <a:cs typeface="Arial Regular" charset="0"/>
                <a:sym typeface="Cabin"/>
              </a:rPr>
              <a:t>infolab.stanford.edu</a:t>
            </a:r>
            <a:r>
              <a:rPr lang="en" sz="1800" u="none" strike="noStrike" cap="none" dirty="0">
                <a:solidFill>
                  <a:srgbClr val="FFFB00"/>
                </a:solidFill>
                <a:latin typeface="Arial Regular" charset="0"/>
                <a:ea typeface="Arial Regular" charset="0"/>
                <a:cs typeface="Arial Regular" charset="0"/>
                <a:sym typeface="Cabin"/>
              </a:rPr>
              <a:t>/~backrub/</a:t>
            </a:r>
            <a:r>
              <a:rPr lang="en" sz="1800" u="none" strike="noStrike" cap="none" dirty="0" err="1">
                <a:solidFill>
                  <a:srgbClr val="FFFB00"/>
                </a:solidFill>
                <a:latin typeface="Arial Regular" charset="0"/>
                <a:ea typeface="Arial Regular" charset="0"/>
                <a:cs typeface="Arial Regular" charset="0"/>
                <a:sym typeface="Cabin"/>
              </a:rPr>
              <a:t>google.html</a:t>
            </a:r>
            <a:endParaRPr lang="en" sz="1800" u="none" strike="noStrike" cap="none" dirty="0">
              <a:solidFill>
                <a:srgbClr val="FFFB00"/>
              </a:solidFill>
              <a:latin typeface="Arial Regular" charset="0"/>
              <a:ea typeface="Arial Regular" charset="0"/>
              <a:cs typeface="Arial Regular" charset="0"/>
              <a:sym typeface="Cabi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p:nvPr/>
        </p:nvSpPr>
        <p:spPr>
          <a:xfrm>
            <a:off x="1133475" y="1807368"/>
            <a:ext cx="6791325" cy="1521619"/>
          </a:xfrm>
          <a:prstGeom prst="rect">
            <a:avLst/>
          </a:prstGeom>
          <a:noFill/>
          <a:ln>
            <a:noFill/>
          </a:ln>
        </p:spPr>
        <p:txBody>
          <a:bodyPr lIns="28575" tIns="28575" rIns="28575" bIns="28575" anchor="ctr" anchorCtr="0">
            <a:noAutofit/>
          </a:bodyPr>
          <a:lstStyle/>
          <a:p>
            <a:pPr marL="0" marR="0" lvl="0" indent="0" algn="ctr" rtl="0">
              <a:lnSpc>
                <a:spcPct val="115000"/>
              </a:lnSpc>
              <a:spcBef>
                <a:spcPts val="0"/>
              </a:spcBef>
              <a:buSzPct val="25000"/>
              <a:buNone/>
            </a:pPr>
            <a:r>
              <a:rPr lang="en" sz="2000" u="none" strike="noStrike" cap="none" dirty="0">
                <a:solidFill>
                  <a:srgbClr val="FFFFFF"/>
                </a:solidFill>
                <a:latin typeface="Arial Regular" charset="0"/>
                <a:ea typeface="Arial Regular" charset="0"/>
                <a:cs typeface="Arial Regular" charset="0"/>
                <a:sym typeface="Cabin"/>
              </a:rPr>
              <a:t>A Web crawler is a computer program that browses the World Wide Web in a methodical, automated manner. Web crawlers are mainly used to create a copy of all the visited pages for later processing by a search engine that will index the downloaded pages to provide fast searches.</a:t>
            </a:r>
          </a:p>
        </p:txBody>
      </p:sp>
      <p:sp>
        <p:nvSpPr>
          <p:cNvPr id="205" name="Shape 205"/>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n" sz="4300" u="none" strike="noStrike" cap="none">
                <a:solidFill>
                  <a:srgbClr val="FFD966"/>
                </a:solidFill>
                <a:sym typeface="Cabin"/>
              </a:rPr>
              <a:t>Web Crawler</a:t>
            </a:r>
          </a:p>
        </p:txBody>
      </p:sp>
      <p:sp>
        <p:nvSpPr>
          <p:cNvPr id="206" name="Shape 206"/>
          <p:cNvSpPr/>
          <p:nvPr/>
        </p:nvSpPr>
        <p:spPr>
          <a:xfrm>
            <a:off x="1610949" y="4241000"/>
            <a:ext cx="5666700" cy="350100"/>
          </a:xfrm>
          <a:prstGeom prst="rect">
            <a:avLst/>
          </a:prstGeom>
          <a:noFill/>
          <a:ln>
            <a:noFill/>
          </a:ln>
        </p:spPr>
        <p:txBody>
          <a:bodyPr lIns="28575" tIns="28575" rIns="28575" bIns="28575" anchor="ctr" anchorCtr="0">
            <a:noAutofit/>
          </a:bodyPr>
          <a:lstStyle/>
          <a:p>
            <a:pPr marL="0" marR="0" lvl="0" indent="0" algn="ctr" rtl="0">
              <a:spcBef>
                <a:spcPts val="0"/>
              </a:spcBef>
              <a:buSzPct val="25000"/>
              <a:buNone/>
            </a:pPr>
            <a:r>
              <a:rPr lang="en" sz="2000" u="none" strike="noStrike" cap="none">
                <a:solidFill>
                  <a:srgbClr val="FFFF00"/>
                </a:solidFill>
                <a:latin typeface="Arial Regular" charset="0"/>
                <a:ea typeface="Arial Regular" charset="0"/>
                <a:cs typeface="Arial Regular" charset="0"/>
                <a:sym typeface="Cabin"/>
              </a:rPr>
              <a:t>http://en.wikipedia.org/wiki/Web_crawler</a:t>
            </a: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Subtitle">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TotalTime>
  <Words>1112</Words>
  <Application>Microsoft Office PowerPoint</Application>
  <PresentationFormat>Экран (16:9)</PresentationFormat>
  <Paragraphs>145</Paragraphs>
  <Slides>18</Slides>
  <Notes>18</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2</vt:i4>
      </vt:variant>
      <vt:variant>
        <vt:lpstr>Заголовки слайдов</vt:lpstr>
      </vt:variant>
      <vt:variant>
        <vt:i4>18</vt:i4>
      </vt:variant>
    </vt:vector>
  </HeadingPairs>
  <TitlesOfParts>
    <vt:vector size="30" baseType="lpstr">
      <vt:lpstr>Arial</vt:lpstr>
      <vt:lpstr>Arial Regular</vt:lpstr>
      <vt:lpstr>Cabin</vt:lpstr>
      <vt:lpstr>Century Gothic</vt:lpstr>
      <vt:lpstr>Courier</vt:lpstr>
      <vt:lpstr>Gill Sans</vt:lpstr>
      <vt:lpstr>Helvetica Neue</vt:lpstr>
      <vt:lpstr>Merriweather Sans</vt:lpstr>
      <vt:lpstr>Times New Roman</vt:lpstr>
      <vt:lpstr>Wingdings 3</vt:lpstr>
      <vt:lpstr>Title &amp; Subtitle</vt:lpstr>
      <vt:lpstr>Ион</vt:lpstr>
      <vt:lpstr>Лекция 15 (Получение и визуализация данных)</vt:lpstr>
      <vt:lpstr>Multi-Step Data Analysis</vt:lpstr>
      <vt:lpstr>Many Data Mining Technologies</vt:lpstr>
      <vt:lpstr>"Personal Data Mining"</vt:lpstr>
      <vt:lpstr>GeoData</vt:lpstr>
      <vt:lpstr>Презентация PowerPoint</vt:lpstr>
      <vt:lpstr>Page Rank</vt:lpstr>
      <vt:lpstr>Search Engine Architecture</vt:lpstr>
      <vt:lpstr>Web Crawler</vt:lpstr>
      <vt:lpstr>Web Crawler</vt:lpstr>
      <vt:lpstr>Web Crawling Policy</vt:lpstr>
      <vt:lpstr>robots.txt</vt:lpstr>
      <vt:lpstr>Google Architecture</vt:lpstr>
      <vt:lpstr>Search Indexing</vt:lpstr>
      <vt:lpstr>Презентация PowerPoint</vt:lpstr>
      <vt:lpstr>Mailing Lists - Gmane</vt:lpstr>
      <vt:lpstr>Warning: This Dataset is &gt; 1GB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Retrieving and Visualizing Data</dc:title>
  <dc:creator>Владислав Карюкин</dc:creator>
  <cp:lastModifiedBy>Владислав Карюкин</cp:lastModifiedBy>
  <cp:revision>25</cp:revision>
  <dcterms:modified xsi:type="dcterms:W3CDTF">2024-10-29T15:34:41Z</dcterms:modified>
</cp:coreProperties>
</file>